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41"/>
  </p:notesMasterIdLst>
  <p:sldIdLst>
    <p:sldId id="256" r:id="rId2"/>
    <p:sldId id="270" r:id="rId3"/>
    <p:sldId id="257" r:id="rId4"/>
    <p:sldId id="272" r:id="rId5"/>
    <p:sldId id="273" r:id="rId6"/>
    <p:sldId id="258" r:id="rId7"/>
    <p:sldId id="274" r:id="rId8"/>
    <p:sldId id="275" r:id="rId9"/>
    <p:sldId id="259" r:id="rId10"/>
    <p:sldId id="276" r:id="rId11"/>
    <p:sldId id="277" r:id="rId12"/>
    <p:sldId id="260" r:id="rId13"/>
    <p:sldId id="278" r:id="rId14"/>
    <p:sldId id="279" r:id="rId15"/>
    <p:sldId id="295" r:id="rId16"/>
    <p:sldId id="261" r:id="rId17"/>
    <p:sldId id="281" r:id="rId18"/>
    <p:sldId id="280" r:id="rId19"/>
    <p:sldId id="271" r:id="rId20"/>
    <p:sldId id="262" r:id="rId21"/>
    <p:sldId id="282" r:id="rId22"/>
    <p:sldId id="283" r:id="rId23"/>
    <p:sldId id="263" r:id="rId24"/>
    <p:sldId id="284" r:id="rId25"/>
    <p:sldId id="285" r:id="rId26"/>
    <p:sldId id="264" r:id="rId27"/>
    <p:sldId id="286" r:id="rId28"/>
    <p:sldId id="287" r:id="rId29"/>
    <p:sldId id="265" r:id="rId30"/>
    <p:sldId id="288" r:id="rId31"/>
    <p:sldId id="289" r:id="rId32"/>
    <p:sldId id="266" r:id="rId33"/>
    <p:sldId id="291" r:id="rId34"/>
    <p:sldId id="290" r:id="rId35"/>
    <p:sldId id="267" r:id="rId36"/>
    <p:sldId id="292" r:id="rId37"/>
    <p:sldId id="293" r:id="rId38"/>
    <p:sldId id="294" r:id="rId39"/>
    <p:sldId id="26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85"/>
    <p:restoredTop sz="93412"/>
  </p:normalViewPr>
  <p:slideViewPr>
    <p:cSldViewPr snapToGrid="0">
      <p:cViewPr varScale="1">
        <p:scale>
          <a:sx n="95" d="100"/>
          <a:sy n="95" d="100"/>
        </p:scale>
        <p:origin x="13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637358-ED0D-534A-9F3D-2F0C5E100378}" type="datetimeFigureOut">
              <a:t>28/07/2025</a:t>
            </a:fld>
            <a:endParaRPr lang="en-NP"/>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B3F361-05E3-764B-AF53-85A20DBB9979}" type="slidenum">
              <a:t>‹#›</a:t>
            </a:fld>
            <a:endParaRPr lang="en-NP"/>
          </a:p>
        </p:txBody>
      </p:sp>
    </p:spTree>
    <p:extLst>
      <p:ext uri="{BB962C8B-B14F-4D97-AF65-F5344CB8AC3E}">
        <p14:creationId xmlns:p14="http://schemas.microsoft.com/office/powerpoint/2010/main" val="306053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Investigate, Advocate, Encourage, Facilitate, Mediate, Advise, Manage.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endParaRPr lang="en-NP"/>
          </a:p>
        </p:txBody>
      </p:sp>
      <p:sp>
        <p:nvSpPr>
          <p:cNvPr id="4" name="Slide Number Placeholder 3"/>
          <p:cNvSpPr>
            <a:spLocks noGrp="1"/>
          </p:cNvSpPr>
          <p:nvPr>
            <p:ph type="sldNum" sz="quarter" idx="5"/>
          </p:nvPr>
        </p:nvSpPr>
        <p:spPr/>
        <p:txBody>
          <a:bodyPr/>
          <a:lstStyle/>
          <a:p>
            <a:fld id="{19B3F361-05E3-764B-AF53-85A20DBB9979}" type="slidenum">
              <a:t>16</a:t>
            </a:fld>
            <a:endParaRPr lang="en-NP"/>
          </a:p>
        </p:txBody>
      </p:sp>
    </p:spTree>
    <p:extLst>
      <p:ext uri="{BB962C8B-B14F-4D97-AF65-F5344CB8AC3E}">
        <p14:creationId xmlns:p14="http://schemas.microsoft.com/office/powerpoint/2010/main" val="2525286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P"/>
          </a:p>
        </p:txBody>
      </p:sp>
      <p:sp>
        <p:nvSpPr>
          <p:cNvPr id="4" name="Slide Number Placeholder 3"/>
          <p:cNvSpPr>
            <a:spLocks noGrp="1"/>
          </p:cNvSpPr>
          <p:nvPr>
            <p:ph type="sldNum" sz="quarter" idx="5"/>
          </p:nvPr>
        </p:nvSpPr>
        <p:spPr/>
        <p:txBody>
          <a:bodyPr/>
          <a:lstStyle/>
          <a:p>
            <a:fld id="{19B3F361-05E3-764B-AF53-85A20DBB9979}" type="slidenum">
              <a:t>26</a:t>
            </a:fld>
            <a:endParaRPr lang="en-NP"/>
          </a:p>
        </p:txBody>
      </p:sp>
    </p:spTree>
    <p:extLst>
      <p:ext uri="{BB962C8B-B14F-4D97-AF65-F5344CB8AC3E}">
        <p14:creationId xmlns:p14="http://schemas.microsoft.com/office/powerpoint/2010/main" val="31921375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1F8488-F574-9540-A76E-CC6D8488A828}" type="datetimeFigureOut">
              <a:t>28/07/2025</a:t>
            </a:fld>
            <a:endParaRPr lang="en-NP"/>
          </a:p>
        </p:txBody>
      </p:sp>
      <p:sp>
        <p:nvSpPr>
          <p:cNvPr id="5" name="Footer Placeholder 4"/>
          <p:cNvSpPr>
            <a:spLocks noGrp="1"/>
          </p:cNvSpPr>
          <p:nvPr>
            <p:ph type="ftr" sz="quarter" idx="11"/>
          </p:nvPr>
        </p:nvSpPr>
        <p:spPr/>
        <p:txBody>
          <a:bodyPr/>
          <a:lstStyle/>
          <a:p>
            <a:endParaRPr lang="en-NP"/>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F92506E-2D7F-F34D-9877-0A9707FFA0EF}" type="slidenum">
              <a:t>‹#›</a:t>
            </a:fld>
            <a:endParaRPr lang="en-NP"/>
          </a:p>
        </p:txBody>
      </p:sp>
    </p:spTree>
    <p:extLst>
      <p:ext uri="{BB962C8B-B14F-4D97-AF65-F5344CB8AC3E}">
        <p14:creationId xmlns:p14="http://schemas.microsoft.com/office/powerpoint/2010/main" val="161810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1F8488-F574-9540-A76E-CC6D8488A828}" type="datetimeFigureOut">
              <a:t>28/07/2025</a:t>
            </a:fld>
            <a:endParaRPr lang="en-NP"/>
          </a:p>
        </p:txBody>
      </p:sp>
      <p:sp>
        <p:nvSpPr>
          <p:cNvPr id="5" name="Footer Placeholder 4"/>
          <p:cNvSpPr>
            <a:spLocks noGrp="1"/>
          </p:cNvSpPr>
          <p:nvPr>
            <p:ph type="ftr" sz="quarter" idx="11"/>
          </p:nvPr>
        </p:nvSpPr>
        <p:spPr/>
        <p:txBody>
          <a:bodyPr/>
          <a:lstStyle/>
          <a:p>
            <a:endParaRPr lang="en-NP"/>
          </a:p>
        </p:txBody>
      </p:sp>
      <p:sp>
        <p:nvSpPr>
          <p:cNvPr id="6" name="Slide Number Placeholder 5"/>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2178297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E21F8488-F574-9540-A76E-CC6D8488A828}" type="datetimeFigureOut">
              <a:t>28/07/2025</a:t>
            </a:fld>
            <a:endParaRPr lang="en-NP"/>
          </a:p>
        </p:txBody>
      </p:sp>
      <p:sp>
        <p:nvSpPr>
          <p:cNvPr id="5" name="Footer Placeholder 4"/>
          <p:cNvSpPr>
            <a:spLocks noGrp="1"/>
          </p:cNvSpPr>
          <p:nvPr>
            <p:ph type="ftr" sz="quarter" idx="11"/>
          </p:nvPr>
        </p:nvSpPr>
        <p:spPr>
          <a:xfrm>
            <a:off x="2182708" y="6272784"/>
            <a:ext cx="6327648" cy="365125"/>
          </a:xfrm>
        </p:spPr>
        <p:txBody>
          <a:bodyPr/>
          <a:lstStyle/>
          <a:p>
            <a:endParaRPr lang="en-NP"/>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F92506E-2D7F-F34D-9877-0A9707FFA0EF}" type="slidenum">
              <a:t>‹#›</a:t>
            </a:fld>
            <a:endParaRPr lang="en-NP"/>
          </a:p>
        </p:txBody>
      </p:sp>
    </p:spTree>
    <p:extLst>
      <p:ext uri="{BB962C8B-B14F-4D97-AF65-F5344CB8AC3E}">
        <p14:creationId xmlns:p14="http://schemas.microsoft.com/office/powerpoint/2010/main" val="57440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1F8488-F574-9540-A76E-CC6D8488A828}" type="datetimeFigureOut">
              <a:t>28/07/2025</a:t>
            </a:fld>
            <a:endParaRPr lang="en-NP"/>
          </a:p>
        </p:txBody>
      </p:sp>
      <p:sp>
        <p:nvSpPr>
          <p:cNvPr id="6" name="Footer Placeholder 5"/>
          <p:cNvSpPr>
            <a:spLocks noGrp="1"/>
          </p:cNvSpPr>
          <p:nvPr>
            <p:ph type="ftr" sz="quarter" idx="11"/>
          </p:nvPr>
        </p:nvSpPr>
        <p:spPr/>
        <p:txBody>
          <a:bodyPr/>
          <a:lstStyle/>
          <a:p>
            <a:endParaRPr lang="en-NP"/>
          </a:p>
        </p:txBody>
      </p:sp>
      <p:sp>
        <p:nvSpPr>
          <p:cNvPr id="7" name="Slide Number Placeholder 6"/>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3189912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1F8488-F574-9540-A76E-CC6D8488A828}" type="datetimeFigureOut">
              <a:t>28/07/2025</a:t>
            </a:fld>
            <a:endParaRPr lang="en-NP"/>
          </a:p>
        </p:txBody>
      </p:sp>
      <p:sp>
        <p:nvSpPr>
          <p:cNvPr id="8" name="Footer Placeholder 7"/>
          <p:cNvSpPr>
            <a:spLocks noGrp="1"/>
          </p:cNvSpPr>
          <p:nvPr>
            <p:ph type="ftr" sz="quarter" idx="11"/>
          </p:nvPr>
        </p:nvSpPr>
        <p:spPr/>
        <p:txBody>
          <a:bodyPr/>
          <a:lstStyle/>
          <a:p>
            <a:endParaRPr lang="en-NP"/>
          </a:p>
        </p:txBody>
      </p:sp>
      <p:sp>
        <p:nvSpPr>
          <p:cNvPr id="9" name="Slide Number Placeholder 8"/>
          <p:cNvSpPr>
            <a:spLocks noGrp="1"/>
          </p:cNvSpPr>
          <p:nvPr>
            <p:ph type="sldNum" sz="quarter" idx="12"/>
          </p:nvPr>
        </p:nvSpPr>
        <p:spPr/>
        <p:txBody>
          <a:bodyPr/>
          <a:lstStyle/>
          <a:p>
            <a:fld id="{3F92506E-2D7F-F34D-9877-0A9707FFA0EF}" type="slidenum">
              <a:t>‹#›</a:t>
            </a:fld>
            <a:endParaRPr lang="en-NP"/>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26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21F8488-F574-9540-A76E-CC6D8488A828}" type="datetimeFigureOut">
              <a:t>28/07/2025</a:t>
            </a:fld>
            <a:endParaRPr lang="en-NP"/>
          </a:p>
        </p:txBody>
      </p:sp>
      <p:sp>
        <p:nvSpPr>
          <p:cNvPr id="4" name="Footer Placeholder 3"/>
          <p:cNvSpPr>
            <a:spLocks noGrp="1"/>
          </p:cNvSpPr>
          <p:nvPr>
            <p:ph type="ftr" sz="quarter" idx="11"/>
          </p:nvPr>
        </p:nvSpPr>
        <p:spPr/>
        <p:txBody>
          <a:bodyPr/>
          <a:lstStyle/>
          <a:p>
            <a:endParaRPr lang="en-NP"/>
          </a:p>
        </p:txBody>
      </p:sp>
      <p:sp>
        <p:nvSpPr>
          <p:cNvPr id="5" name="Slide Number Placeholder 4"/>
          <p:cNvSpPr>
            <a:spLocks noGrp="1"/>
          </p:cNvSpPr>
          <p:nvPr>
            <p:ph type="sldNum" sz="quarter" idx="12"/>
          </p:nvPr>
        </p:nvSpPr>
        <p:spPr/>
        <p:txBody>
          <a:bodyPr/>
          <a:lstStyle/>
          <a:p>
            <a:fld id="{3F92506E-2D7F-F34D-9877-0A9707FFA0EF}" type="slidenum">
              <a:t>‹#›</a:t>
            </a:fld>
            <a:endParaRPr lang="en-NP"/>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3069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F8488-F574-9540-A76E-CC6D8488A828}" type="datetimeFigureOut">
              <a:t>28/07/2025</a:t>
            </a:fld>
            <a:endParaRPr lang="en-NP"/>
          </a:p>
        </p:txBody>
      </p:sp>
      <p:sp>
        <p:nvSpPr>
          <p:cNvPr id="3" name="Footer Placeholder 2"/>
          <p:cNvSpPr>
            <a:spLocks noGrp="1"/>
          </p:cNvSpPr>
          <p:nvPr>
            <p:ph type="ftr" sz="quarter" idx="11"/>
          </p:nvPr>
        </p:nvSpPr>
        <p:spPr/>
        <p:txBody>
          <a:bodyPr/>
          <a:lstStyle/>
          <a:p>
            <a:endParaRPr lang="en-NP"/>
          </a:p>
        </p:txBody>
      </p:sp>
      <p:sp>
        <p:nvSpPr>
          <p:cNvPr id="4" name="Slide Number Placeholder 3"/>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199449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F8488-F574-9540-A76E-CC6D8488A828}" type="datetimeFigureOut">
              <a:t>28/07/2025</a:t>
            </a:fld>
            <a:endParaRPr lang="en-NP"/>
          </a:p>
        </p:txBody>
      </p:sp>
      <p:sp>
        <p:nvSpPr>
          <p:cNvPr id="6" name="Footer Placeholder 5"/>
          <p:cNvSpPr>
            <a:spLocks noGrp="1"/>
          </p:cNvSpPr>
          <p:nvPr>
            <p:ph type="ftr" sz="quarter" idx="11"/>
          </p:nvPr>
        </p:nvSpPr>
        <p:spPr/>
        <p:txBody>
          <a:bodyPr/>
          <a:lstStyle/>
          <a:p>
            <a:endParaRPr lang="en-NP"/>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1174321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F8488-F574-9540-A76E-CC6D8488A828}" type="datetimeFigureOut">
              <a:t>28/07/2025</a:t>
            </a:fld>
            <a:endParaRPr lang="en-NP"/>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95709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F8488-F574-9540-A76E-CC6D8488A828}" type="datetimeFigureOut">
              <a:t>28/07/2025</a:t>
            </a:fld>
            <a:endParaRPr lang="en-NP"/>
          </a:p>
        </p:txBody>
      </p:sp>
      <p:sp>
        <p:nvSpPr>
          <p:cNvPr id="5" name="Footer Placeholder 4"/>
          <p:cNvSpPr>
            <a:spLocks noGrp="1"/>
          </p:cNvSpPr>
          <p:nvPr>
            <p:ph type="ftr" sz="quarter" idx="11"/>
          </p:nvPr>
        </p:nvSpPr>
        <p:spPr/>
        <p:txBody>
          <a:bodyPr/>
          <a:lstStyle/>
          <a:p>
            <a:endParaRPr lang="en-NP"/>
          </a:p>
        </p:txBody>
      </p:sp>
      <p:sp>
        <p:nvSpPr>
          <p:cNvPr id="6" name="Slide Number Placeholder 5"/>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2540167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1F8488-F574-9540-A76E-CC6D8488A828}" type="datetimeFigureOut">
              <a:t>28/07/2025</a:t>
            </a:fld>
            <a:endParaRPr lang="en-NP"/>
          </a:p>
        </p:txBody>
      </p:sp>
      <p:sp>
        <p:nvSpPr>
          <p:cNvPr id="5" name="Footer Placeholder 4"/>
          <p:cNvSpPr>
            <a:spLocks noGrp="1"/>
          </p:cNvSpPr>
          <p:nvPr>
            <p:ph type="ftr" sz="quarter" idx="11"/>
          </p:nvPr>
        </p:nvSpPr>
        <p:spPr/>
        <p:txBody>
          <a:bodyPr/>
          <a:lstStyle/>
          <a:p>
            <a:endParaRPr lang="en-NP"/>
          </a:p>
        </p:txBody>
      </p:sp>
      <p:sp>
        <p:nvSpPr>
          <p:cNvPr id="6" name="Slide Number Placeholder 5"/>
          <p:cNvSpPr>
            <a:spLocks noGrp="1"/>
          </p:cNvSpPr>
          <p:nvPr>
            <p:ph type="sldNum" sz="quarter" idx="12"/>
          </p:nvPr>
        </p:nvSpPr>
        <p:spPr/>
        <p:txBody>
          <a:bodyPr/>
          <a:lstStyle/>
          <a:p>
            <a:fld id="{3F92506E-2D7F-F34D-9877-0A9707FFA0EF}" type="slidenum">
              <a:t>‹#›</a:t>
            </a:fld>
            <a:endParaRPr lang="en-NP"/>
          </a:p>
        </p:txBody>
      </p:sp>
    </p:spTree>
    <p:extLst>
      <p:ext uri="{BB962C8B-B14F-4D97-AF65-F5344CB8AC3E}">
        <p14:creationId xmlns:p14="http://schemas.microsoft.com/office/powerpoint/2010/main" val="199899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21F8488-F574-9540-A76E-CC6D8488A828}" type="datetimeFigureOut">
              <a:t>28/07/2025</a:t>
            </a:fld>
            <a:endParaRPr lang="en-NP"/>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NP"/>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F92506E-2D7F-F34D-9877-0A9707FFA0EF}" type="slidenum">
              <a:t>‹#›</a:t>
            </a:fld>
            <a:endParaRPr lang="en-NP"/>
          </a:p>
        </p:txBody>
      </p:sp>
    </p:spTree>
    <p:extLst>
      <p:ext uri="{BB962C8B-B14F-4D97-AF65-F5344CB8AC3E}">
        <p14:creationId xmlns:p14="http://schemas.microsoft.com/office/powerpoint/2010/main" val="216989485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D763-3B37-607C-C168-3F34FB885DD1}"/>
              </a:ext>
            </a:extLst>
          </p:cNvPr>
          <p:cNvSpPr>
            <a:spLocks noGrp="1"/>
          </p:cNvSpPr>
          <p:nvPr>
            <p:ph type="ctrTitle"/>
          </p:nvPr>
        </p:nvSpPr>
        <p:spPr>
          <a:xfrm>
            <a:off x="482600" y="0"/>
            <a:ext cx="11226800" cy="1951057"/>
          </a:xfrm>
        </p:spPr>
        <p:txBody>
          <a:bodyPr>
            <a:normAutofit/>
          </a:bodyPr>
          <a:lstStyle/>
          <a:p>
            <a:r>
              <a:rPr lang="en-NP" sz="6000" b="1">
                <a:solidFill>
                  <a:srgbClr val="0070C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Role and Function of a Leader </a:t>
            </a:r>
          </a:p>
        </p:txBody>
      </p:sp>
      <p:sp>
        <p:nvSpPr>
          <p:cNvPr id="3" name="Subtitle 2">
            <a:extLst>
              <a:ext uri="{FF2B5EF4-FFF2-40B4-BE49-F238E27FC236}">
                <a16:creationId xmlns:a16="http://schemas.microsoft.com/office/drawing/2014/main" id="{2B56E28E-CC5D-1B47-58E2-1BF017F1B85F}"/>
              </a:ext>
            </a:extLst>
          </p:cNvPr>
          <p:cNvSpPr>
            <a:spLocks noGrp="1"/>
          </p:cNvSpPr>
          <p:nvPr>
            <p:ph type="subTitle" idx="1"/>
          </p:nvPr>
        </p:nvSpPr>
        <p:spPr>
          <a:xfrm>
            <a:off x="832780" y="2010324"/>
            <a:ext cx="10173885" cy="1069848"/>
          </a:xfrm>
        </p:spPr>
        <p:txBody>
          <a:bodyPr>
            <a:noAutofit/>
          </a:bodyPr>
          <a:lstStyle/>
          <a:p>
            <a:pPr algn="ctr"/>
            <a:r>
              <a:rPr lang="en-US" sz="4400" i="1">
                <a:solidFill>
                  <a:schemeClr val="accent2"/>
                </a:solidFill>
                <a:latin typeface="Kokila" panose="020B0604020202020204" pitchFamily="34" charset="0"/>
                <a:cs typeface="Kokila" panose="020B0604020202020204" pitchFamily="34" charset="0"/>
              </a:rPr>
              <a:t>A leader guides, influences, and supports a group to achieve common goals by setting direction, motivating members, and managing resources effectively.</a:t>
            </a:r>
          </a:p>
        </p:txBody>
      </p:sp>
      <p:sp>
        <p:nvSpPr>
          <p:cNvPr id="5" name="TextBox 4">
            <a:extLst>
              <a:ext uri="{FF2B5EF4-FFF2-40B4-BE49-F238E27FC236}">
                <a16:creationId xmlns:a16="http://schemas.microsoft.com/office/drawing/2014/main" id="{BC6AEB7A-9B4F-9016-F121-3F9D5CD2055D}"/>
              </a:ext>
            </a:extLst>
          </p:cNvPr>
          <p:cNvSpPr txBox="1"/>
          <p:nvPr/>
        </p:nvSpPr>
        <p:spPr>
          <a:xfrm>
            <a:off x="832781" y="4819133"/>
            <a:ext cx="5263220" cy="1015663"/>
          </a:xfrm>
          <a:prstGeom prst="rect">
            <a:avLst/>
          </a:prstGeom>
          <a:noFill/>
        </p:spPr>
        <p:txBody>
          <a:bodyPr wrap="square">
            <a:spAutoFit/>
          </a:bodyPr>
          <a:lstStyle/>
          <a:p>
            <a:r>
              <a:rPr lang="ne-NP" sz="6000">
                <a:latin typeface="Kokila" panose="020B0604020202020204" pitchFamily="34" charset="0"/>
                <a:cs typeface="Kokila" panose="020B0604020202020204" pitchFamily="34" charset="0"/>
              </a:rPr>
              <a:t>अगुवाको भूमिका र कार्य</a:t>
            </a:r>
            <a:endParaRPr lang="en-US" sz="60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7126843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A93B4F-9B15-A5B0-E5BD-2C9F42EFE523}"/>
              </a:ext>
            </a:extLst>
          </p:cNvPr>
          <p:cNvSpPr txBox="1"/>
          <p:nvPr/>
        </p:nvSpPr>
        <p:spPr>
          <a:xfrm>
            <a:off x="2916465" y="2340753"/>
            <a:ext cx="7073462" cy="1446550"/>
          </a:xfrm>
          <a:prstGeom prst="rect">
            <a:avLst/>
          </a:prstGeom>
          <a:noFill/>
        </p:spPr>
        <p:txBody>
          <a:bodyPr wrap="square">
            <a:spAutoFit/>
          </a:bodyPr>
          <a:lstStyle/>
          <a:p>
            <a:r>
              <a:rPr lang="en-NP" sz="8800" b="1" kern="0">
                <a:effectLst/>
                <a:latin typeface="Kokila" panose="020B0604020202020204" pitchFamily="34" charset="0"/>
                <a:ea typeface="Times New Roman" panose="02020603050405020304" pitchFamily="18" charset="0"/>
                <a:cs typeface="Mangal" panose="02040503050203030202" pitchFamily="18" charset="0"/>
              </a:rPr>
              <a:t>Role of a Leader</a:t>
            </a:r>
            <a:endParaRPr lang="en-NP" sz="6000" kern="100">
              <a:effectLst/>
              <a:latin typeface="Aptos" panose="020B0004020202020204" pitchFamily="34" charset="0"/>
              <a:ea typeface="Times New Roman" panose="02020603050405020304" pitchFamily="18" charset="0"/>
              <a:cs typeface="Mangal" panose="02040503050203030202" pitchFamily="18" charset="0"/>
            </a:endParaRPr>
          </a:p>
        </p:txBody>
      </p:sp>
    </p:spTree>
    <p:extLst>
      <p:ext uri="{BB962C8B-B14F-4D97-AF65-F5344CB8AC3E}">
        <p14:creationId xmlns:p14="http://schemas.microsoft.com/office/powerpoint/2010/main" val="41327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C4EC4-F3A2-AC94-8D20-31C1BAD4669C}"/>
              </a:ext>
            </a:extLst>
          </p:cNvPr>
          <p:cNvSpPr>
            <a:spLocks noGrp="1"/>
          </p:cNvSpPr>
          <p:nvPr>
            <p:ph type="title"/>
          </p:nvPr>
        </p:nvSpPr>
        <p:spPr>
          <a:xfrm>
            <a:off x="901263" y="2423003"/>
            <a:ext cx="8496737" cy="1325563"/>
          </a:xfrm>
        </p:spPr>
        <p:txBody>
          <a:bodyPr>
            <a:normAutofit/>
          </a:bodyPr>
          <a:lstStyle/>
          <a:p>
            <a:r>
              <a:rPr lang="en-NP" sz="5400" b="1">
                <a:latin typeface="Kokila" panose="020B0604020202020204" pitchFamily="34" charset="0"/>
                <a:cs typeface="Kokila" panose="020B0604020202020204" pitchFamily="34" charset="0"/>
              </a:rPr>
              <a:t>Visionary</a:t>
            </a:r>
            <a:endParaRPr lang="en-NP" sz="5400">
              <a:latin typeface="Kokila" panose="020B0604020202020204" pitchFamily="34" charset="0"/>
              <a:cs typeface="Kokila" panose="020B0604020202020204" pitchFamily="34" charset="0"/>
            </a:endParaRPr>
          </a:p>
        </p:txBody>
      </p:sp>
      <p:sp>
        <p:nvSpPr>
          <p:cNvPr id="3" name="Content Placeholder 2">
            <a:extLst>
              <a:ext uri="{FF2B5EF4-FFF2-40B4-BE49-F238E27FC236}">
                <a16:creationId xmlns:a16="http://schemas.microsoft.com/office/drawing/2014/main" id="{45410CFF-E6A9-C1FC-FFFE-04ED28A67FBB}"/>
              </a:ext>
            </a:extLst>
          </p:cNvPr>
          <p:cNvSpPr>
            <a:spLocks noGrp="1"/>
          </p:cNvSpPr>
          <p:nvPr>
            <p:ph idx="1"/>
          </p:nvPr>
        </p:nvSpPr>
        <p:spPr>
          <a:xfrm>
            <a:off x="848712" y="3429000"/>
            <a:ext cx="5960412" cy="639133"/>
          </a:xfrm>
        </p:spPr>
        <p:txBody>
          <a:bodyPr>
            <a:noAutofit/>
          </a:bodyPr>
          <a:lstStyle/>
          <a:p>
            <a:pPr marL="0" indent="0">
              <a:buNone/>
            </a:pPr>
            <a:r>
              <a:rPr lang="en-NP" sz="3600">
                <a:latin typeface="Kokila" panose="020B0604020202020204" pitchFamily="34" charset="0"/>
                <a:cs typeface="Kokila" panose="020B0604020202020204" pitchFamily="34" charset="0"/>
              </a:rPr>
              <a:t>A leader sets a clear vision and direction for the team or organization.</a:t>
            </a:r>
            <a:br>
              <a:rPr lang="en-NP" sz="3600">
                <a:latin typeface="Kokila" panose="020B0604020202020204" pitchFamily="34" charset="0"/>
                <a:cs typeface="Kokila" panose="020B0604020202020204" pitchFamily="34" charset="0"/>
              </a:rPr>
            </a:br>
            <a:endParaRPr lang="en-NP" sz="3600">
              <a:latin typeface="Kokila" panose="020B0604020202020204" pitchFamily="34" charset="0"/>
              <a:cs typeface="Kokila" panose="020B0604020202020204" pitchFamily="34" charset="0"/>
            </a:endParaRPr>
          </a:p>
        </p:txBody>
      </p:sp>
      <p:pic>
        <p:nvPicPr>
          <p:cNvPr id="1026" name="Picture 2" descr="Where Do You See Yourself 5 Years From Now? — molly ho">
            <a:extLst>
              <a:ext uri="{FF2B5EF4-FFF2-40B4-BE49-F238E27FC236}">
                <a16:creationId xmlns:a16="http://schemas.microsoft.com/office/drawing/2014/main" id="{25447953-5039-BA83-6C1F-5A7BAA8AF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1682" y="539503"/>
            <a:ext cx="4092503" cy="5592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43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215230-0535-CD8B-2E3A-47A608D474D8}"/>
              </a:ext>
            </a:extLst>
          </p:cNvPr>
          <p:cNvSpPr txBox="1"/>
          <p:nvPr/>
        </p:nvSpPr>
        <p:spPr>
          <a:xfrm>
            <a:off x="677333" y="342924"/>
            <a:ext cx="11226800" cy="5693866"/>
          </a:xfrm>
          <a:prstGeom prst="rect">
            <a:avLst/>
          </a:prstGeom>
          <a:noFill/>
        </p:spPr>
        <p:txBody>
          <a:bodyPr wrap="square">
            <a:spAutoFit/>
          </a:bodyPr>
          <a:lstStyle/>
          <a:p>
            <a:pPr>
              <a:buNone/>
            </a:pPr>
            <a:r>
              <a:rPr lang="en-US" sz="2800" b="1">
                <a:latin typeface="Kokila" panose="020B0604020202020204" pitchFamily="34" charset="0"/>
                <a:cs typeface="Kokila" panose="020B0604020202020204" pitchFamily="34" charset="0"/>
              </a:rPr>
              <a:t>Key Roles &amp; Qualities of Visionary Leaders</a:t>
            </a:r>
          </a:p>
          <a:p>
            <a:pPr>
              <a:buNone/>
            </a:pPr>
            <a:r>
              <a:rPr lang="en-US" sz="2800">
                <a:latin typeface="Kokila" panose="020B0604020202020204" pitchFamily="34" charset="0"/>
                <a:cs typeface="Kokila" panose="020B0604020202020204" pitchFamily="34" charset="0"/>
              </a:rPr>
              <a:t>✅ </a:t>
            </a:r>
            <a:r>
              <a:rPr lang="en-US" sz="2800" b="1">
                <a:latin typeface="Kokila" panose="020B0604020202020204" pitchFamily="34" charset="0"/>
                <a:cs typeface="Kokila" panose="020B0604020202020204" pitchFamily="34" charset="0"/>
              </a:rPr>
              <a:t>1. Inspire and motivate others</a:t>
            </a:r>
            <a:endParaRPr lang="en-US" sz="2800">
              <a:latin typeface="Kokila" panose="020B0604020202020204" pitchFamily="34" charset="0"/>
              <a:cs typeface="Kokila" panose="020B0604020202020204" pitchFamily="34" charset="0"/>
            </a:endParaRP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energize the team by painting a compelling future picture.</a:t>
            </a: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build enthusiasm and commitment toward long-term goals.</a:t>
            </a:r>
          </a:p>
          <a:p>
            <a:pPr>
              <a:buNone/>
            </a:pPr>
            <a:r>
              <a:rPr lang="en-US" sz="2800">
                <a:latin typeface="Kokila" panose="020B0604020202020204" pitchFamily="34" charset="0"/>
                <a:cs typeface="Kokila" panose="020B0604020202020204" pitchFamily="34" charset="0"/>
              </a:rPr>
              <a:t>✅ </a:t>
            </a:r>
            <a:r>
              <a:rPr lang="en-US" sz="2800" b="1">
                <a:latin typeface="Kokila" panose="020B0604020202020204" pitchFamily="34" charset="0"/>
                <a:cs typeface="Kokila" panose="020B0604020202020204" pitchFamily="34" charset="0"/>
              </a:rPr>
              <a:t>2. Think strategically and long-term</a:t>
            </a:r>
            <a:endParaRPr lang="en-US" sz="2800">
              <a:latin typeface="Kokila" panose="020B0604020202020204" pitchFamily="34" charset="0"/>
              <a:cs typeface="Kokila" panose="020B0604020202020204" pitchFamily="34" charset="0"/>
            </a:endParaRP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see beyond immediate problems and plan for sustainable impact.</a:t>
            </a: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anticipate challenges and opportunities ahead of time.</a:t>
            </a:r>
          </a:p>
          <a:p>
            <a:pPr>
              <a:buNone/>
            </a:pPr>
            <a:r>
              <a:rPr lang="en-US" sz="2800">
                <a:latin typeface="Kokila" panose="020B0604020202020204" pitchFamily="34" charset="0"/>
                <a:cs typeface="Kokila" panose="020B0604020202020204" pitchFamily="34" charset="0"/>
              </a:rPr>
              <a:t>✅ </a:t>
            </a:r>
            <a:r>
              <a:rPr lang="en-US" sz="2800" b="1">
                <a:latin typeface="Kokila" panose="020B0604020202020204" pitchFamily="34" charset="0"/>
                <a:cs typeface="Kokila" panose="020B0604020202020204" pitchFamily="34" charset="0"/>
              </a:rPr>
              <a:t>3. Encourage innovation and creativity</a:t>
            </a:r>
            <a:endParaRPr lang="en-US" sz="2800">
              <a:latin typeface="Kokila" panose="020B0604020202020204" pitchFamily="34" charset="0"/>
              <a:cs typeface="Kokila" panose="020B0604020202020204" pitchFamily="34" charset="0"/>
            </a:endParaRP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create a safe space for new ideas and experimentation.</a:t>
            </a: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support risk-taking and learning from failure.</a:t>
            </a:r>
          </a:p>
          <a:p>
            <a:pPr>
              <a:buNone/>
            </a:pPr>
            <a:r>
              <a:rPr lang="en-US" sz="2800">
                <a:latin typeface="Kokila" panose="020B0604020202020204" pitchFamily="34" charset="0"/>
                <a:cs typeface="Kokila" panose="020B0604020202020204" pitchFamily="34" charset="0"/>
              </a:rPr>
              <a:t>✅ </a:t>
            </a:r>
            <a:r>
              <a:rPr lang="en-US" sz="2800" b="1">
                <a:latin typeface="Kokila" panose="020B0604020202020204" pitchFamily="34" charset="0"/>
                <a:cs typeface="Kokila" panose="020B0604020202020204" pitchFamily="34" charset="0"/>
              </a:rPr>
              <a:t>4. Communicate the vision clearly</a:t>
            </a:r>
            <a:endParaRPr lang="en-US" sz="2800">
              <a:latin typeface="Kokila" panose="020B0604020202020204" pitchFamily="34" charset="0"/>
              <a:cs typeface="Kokila" panose="020B0604020202020204" pitchFamily="34" charset="0"/>
            </a:endParaRP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articulate goals in simple, relatable language.</a:t>
            </a:r>
          </a:p>
          <a:p>
            <a:pPr>
              <a:buFont typeface="Arial" panose="020B0604020202020204" pitchFamily="34" charset="0"/>
              <a:buChar char="•"/>
            </a:pPr>
            <a:r>
              <a:rPr lang="en-US" sz="2800">
                <a:latin typeface="Kokila" panose="020B0604020202020204" pitchFamily="34" charset="0"/>
                <a:cs typeface="Kokila" panose="020B0604020202020204" pitchFamily="34" charset="0"/>
              </a:rPr>
              <a:t>They repeat and reinforce the vision consistently to keep everyone aligned.</a:t>
            </a:r>
          </a:p>
        </p:txBody>
      </p:sp>
    </p:spTree>
    <p:extLst>
      <p:ext uri="{BB962C8B-B14F-4D97-AF65-F5344CB8AC3E}">
        <p14:creationId xmlns:p14="http://schemas.microsoft.com/office/powerpoint/2010/main" val="1083695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35AD56-452A-E528-220A-196801086A1D}"/>
              </a:ext>
            </a:extLst>
          </p:cNvPr>
          <p:cNvSpPr txBox="1"/>
          <p:nvPr/>
        </p:nvSpPr>
        <p:spPr>
          <a:xfrm>
            <a:off x="423333" y="197346"/>
            <a:ext cx="11413067" cy="6370975"/>
          </a:xfrm>
          <a:prstGeom prst="rect">
            <a:avLst/>
          </a:prstGeom>
          <a:noFill/>
        </p:spPr>
        <p:txBody>
          <a:bodyPr wrap="square">
            <a:spAutoFit/>
          </a:bodyPr>
          <a:lstStyle/>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5. Build trust and strong relationships</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demonstrate integrity and transparency.</a:t>
            </a: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connect personally with team members, valuing their input.</a:t>
            </a:r>
          </a:p>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6. Align people and resources</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ensure everyone understands their role in achieving the vision.</a:t>
            </a: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allocate resources effectively to support strategic priorities.</a:t>
            </a:r>
          </a:p>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7. Model resilience and adaptability</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stay focused on the vision even in times of crisis.</a:t>
            </a: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adapt strategies without compromising core values.</a:t>
            </a:r>
          </a:p>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8. Empower and develop others</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mentor and nurture future leaders.</a:t>
            </a: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delegate responsibility, fostering ownership and growth.</a:t>
            </a:r>
          </a:p>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9. Maintain focus on core values and purpose</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keep the mission at the center of decisions.</a:t>
            </a: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lead with ethical and moral conviction.</a:t>
            </a:r>
          </a:p>
          <a:p>
            <a:pPr>
              <a:buNone/>
            </a:pPr>
            <a:r>
              <a:rPr lang="en-US" sz="2400">
                <a:latin typeface="Kokila" panose="020B0604020202020204" pitchFamily="34" charset="0"/>
                <a:cs typeface="Kokila" panose="020B0604020202020204" pitchFamily="34" charset="0"/>
              </a:rPr>
              <a:t>✅ </a:t>
            </a:r>
            <a:r>
              <a:rPr lang="en-US" sz="2400" b="1">
                <a:latin typeface="Kokila" panose="020B0604020202020204" pitchFamily="34" charset="0"/>
                <a:cs typeface="Kokila" panose="020B0604020202020204" pitchFamily="34" charset="0"/>
              </a:rPr>
              <a:t>10. Celebrate milestones and achievements</a:t>
            </a:r>
            <a:endParaRPr lang="en-US" sz="2400">
              <a:latin typeface="Kokila" panose="020B0604020202020204" pitchFamily="34" charset="0"/>
              <a:cs typeface="Kokila" panose="020B0604020202020204" pitchFamily="34" charset="0"/>
            </a:endParaRPr>
          </a:p>
          <a:p>
            <a:pPr>
              <a:buFont typeface="Arial" panose="020B0604020202020204" pitchFamily="34" charset="0"/>
              <a:buChar char="•"/>
            </a:pPr>
            <a:r>
              <a:rPr lang="en-US" sz="2400">
                <a:latin typeface="Kokila" panose="020B0604020202020204" pitchFamily="34" charset="0"/>
                <a:cs typeface="Kokila" panose="020B0604020202020204" pitchFamily="34" charset="0"/>
              </a:rPr>
              <a:t>They recognize and honor progress, keeping the team motivated.</a:t>
            </a:r>
          </a:p>
        </p:txBody>
      </p:sp>
    </p:spTree>
    <p:extLst>
      <p:ext uri="{BB962C8B-B14F-4D97-AF65-F5344CB8AC3E}">
        <p14:creationId xmlns:p14="http://schemas.microsoft.com/office/powerpoint/2010/main" val="301657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4AA18C-F827-0A09-D1B0-213B1AF6642B}"/>
              </a:ext>
            </a:extLst>
          </p:cNvPr>
          <p:cNvSpPr txBox="1">
            <a:spLocks/>
          </p:cNvSpPr>
          <p:nvPr/>
        </p:nvSpPr>
        <p:spPr>
          <a:xfrm>
            <a:off x="1001111" y="2727327"/>
            <a:ext cx="6246853" cy="63913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b="1">
                <a:latin typeface="Kokila" panose="020B0604020202020204" pitchFamily="34" charset="0"/>
                <a:cs typeface="Kokila" panose="020B0604020202020204" pitchFamily="34" charset="0"/>
              </a:rPr>
              <a:t>Motivator</a:t>
            </a:r>
            <a:endParaRPr lang="en-NP">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D3A48865-14DB-5E82-18E0-40F0CCEDCA06}"/>
              </a:ext>
            </a:extLst>
          </p:cNvPr>
          <p:cNvSpPr txBox="1">
            <a:spLocks/>
          </p:cNvSpPr>
          <p:nvPr/>
        </p:nvSpPr>
        <p:spPr>
          <a:xfrm>
            <a:off x="1001112" y="3255767"/>
            <a:ext cx="5653688"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Inspires and encourages people to </a:t>
            </a:r>
          </a:p>
          <a:p>
            <a:pPr marL="0" indent="0">
              <a:buNone/>
            </a:pPr>
            <a:r>
              <a:rPr lang="en-NP" sz="4000">
                <a:latin typeface="Kokila" panose="020B0604020202020204" pitchFamily="34" charset="0"/>
                <a:cs typeface="Kokila" panose="020B0604020202020204" pitchFamily="34" charset="0"/>
              </a:rPr>
              <a:t>achieve common goals.</a:t>
            </a:r>
          </a:p>
        </p:txBody>
      </p:sp>
      <p:pic>
        <p:nvPicPr>
          <p:cNvPr id="2050" name="Picture 2" descr="Is the best motivator... motivation? | InnerDrive">
            <a:extLst>
              <a:ext uri="{FF2B5EF4-FFF2-40B4-BE49-F238E27FC236}">
                <a16:creationId xmlns:a16="http://schemas.microsoft.com/office/drawing/2014/main" id="{ABC88559-B28C-86D8-2241-7654B30FFB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98" t="14414"/>
          <a:stretch>
            <a:fillRect/>
          </a:stretch>
        </p:blipFill>
        <p:spPr bwMode="auto">
          <a:xfrm>
            <a:off x="7755468" y="711201"/>
            <a:ext cx="4302062" cy="5401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04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E241A9-F3D4-6964-B52E-BAC27E5198E5}"/>
              </a:ext>
            </a:extLst>
          </p:cNvPr>
          <p:cNvSpPr txBox="1"/>
          <p:nvPr/>
        </p:nvSpPr>
        <p:spPr>
          <a:xfrm>
            <a:off x="778932" y="447050"/>
            <a:ext cx="11006667" cy="5632311"/>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Inspirational Leaders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Build a shared vision and sense of purpose</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Help people see the bigger picture and how their work contributes to it.</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Demonstrate passion and commitment</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Show genuine enthusiasm and dedication — it motivates others to follow.</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Listen actively and value input</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Make people feel heard and respected, increasing ownership and trust.</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Recognize and celebrate achievements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Publicly appreciate contributions and milestones, boosting morale.</a:t>
            </a:r>
          </a:p>
          <a:p>
            <a:pPr>
              <a:buNone/>
            </a:pPr>
            <a:endParaRPr lang="en-US" sz="36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955648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8C34D4-DE63-7AC1-9523-658D0D03ACAA}"/>
              </a:ext>
            </a:extLst>
          </p:cNvPr>
          <p:cNvSpPr txBox="1"/>
          <p:nvPr/>
        </p:nvSpPr>
        <p:spPr>
          <a:xfrm>
            <a:off x="406399" y="423333"/>
            <a:ext cx="11108267" cy="6001643"/>
          </a:xfrm>
          <a:prstGeom prst="rect">
            <a:avLst/>
          </a:prstGeom>
          <a:noFill/>
        </p:spPr>
        <p:txBody>
          <a:bodyPr wrap="square">
            <a:spAutoFit/>
          </a:bodyPr>
          <a:lstStyle/>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5. Empower others to take initiative</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Trust your team, give autonomy, and encourage new ideas.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6. Lead by example (model behavior)</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Display integrity, hard work, and a positive attitude in daily actions.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7. Build strong, supportive relationships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Foster a team spirit where members feel safe and encouraged.</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8. Provide clear, consistent communication</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Make sure goals and expectations are clearly understood by everyone.</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9. Develop individual strengths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Identify talents and help people grow in their roles.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10. Show empathy and support during challenges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Help people navigate difficulties, providing emotional and practical support.</a:t>
            </a:r>
          </a:p>
        </p:txBody>
      </p:sp>
    </p:spTree>
    <p:extLst>
      <p:ext uri="{BB962C8B-B14F-4D97-AF65-F5344CB8AC3E}">
        <p14:creationId xmlns:p14="http://schemas.microsoft.com/office/powerpoint/2010/main" val="2836492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1B30297-BF4E-0593-DCBF-3689391DC222}"/>
              </a:ext>
            </a:extLst>
          </p:cNvPr>
          <p:cNvSpPr txBox="1">
            <a:spLocks/>
          </p:cNvSpPr>
          <p:nvPr/>
        </p:nvSpPr>
        <p:spPr>
          <a:xfrm>
            <a:off x="1001111" y="2757226"/>
            <a:ext cx="6206514" cy="63913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b="1">
                <a:latin typeface="Kokila" panose="020B0604020202020204" pitchFamily="34" charset="0"/>
                <a:cs typeface="Kokila" panose="020B0604020202020204" pitchFamily="34" charset="0"/>
              </a:rPr>
              <a:t>Decision Maker</a:t>
            </a:r>
            <a:endParaRPr lang="en-NP">
              <a:latin typeface="Kokila" panose="020B0604020202020204" pitchFamily="34" charset="0"/>
              <a:cs typeface="Kokila" panose="020B0604020202020204" pitchFamily="34" charset="0"/>
            </a:endParaRPr>
          </a:p>
        </p:txBody>
      </p:sp>
      <p:sp>
        <p:nvSpPr>
          <p:cNvPr id="9" name="Content Placeholder 2">
            <a:extLst>
              <a:ext uri="{FF2B5EF4-FFF2-40B4-BE49-F238E27FC236}">
                <a16:creationId xmlns:a16="http://schemas.microsoft.com/office/drawing/2014/main" id="{42AB297D-EE76-47FA-304E-920D28874C39}"/>
              </a:ext>
            </a:extLst>
          </p:cNvPr>
          <p:cNvSpPr txBox="1">
            <a:spLocks/>
          </p:cNvSpPr>
          <p:nvPr/>
        </p:nvSpPr>
        <p:spPr>
          <a:xfrm>
            <a:off x="1001111" y="3292527"/>
            <a:ext cx="6058595" cy="2068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NP" sz="4000">
                <a:latin typeface="Kokila" panose="020B0604020202020204" pitchFamily="34" charset="0"/>
                <a:cs typeface="Kokila" panose="020B0604020202020204" pitchFamily="34" charset="0"/>
              </a:rPr>
              <a:t>Takes important decisions and </a:t>
            </a:r>
          </a:p>
          <a:p>
            <a:pPr marL="0" lvl="0" indent="0">
              <a:buNone/>
            </a:pPr>
            <a:r>
              <a:rPr lang="en-NP" sz="4000">
                <a:latin typeface="Kokila" panose="020B0604020202020204" pitchFamily="34" charset="0"/>
                <a:cs typeface="Kokila" panose="020B0604020202020204" pitchFamily="34" charset="0"/>
              </a:rPr>
              <a:t>guides others in critical situations.</a:t>
            </a:r>
            <a:br>
              <a:rPr lang="en-NP" sz="4000">
                <a:latin typeface="Kokila" panose="020B0604020202020204" pitchFamily="34" charset="0"/>
                <a:cs typeface="Kokila" panose="020B0604020202020204" pitchFamily="34" charset="0"/>
              </a:rPr>
            </a:br>
            <a:endParaRPr lang="en-NP" sz="4000">
              <a:latin typeface="Kokila" panose="020B0604020202020204" pitchFamily="34" charset="0"/>
              <a:cs typeface="Kokila" panose="020B0604020202020204" pitchFamily="34" charset="0"/>
            </a:endParaRPr>
          </a:p>
        </p:txBody>
      </p:sp>
      <p:pic>
        <p:nvPicPr>
          <p:cNvPr id="3074" name="Picture 2" descr="effective chief decision-maker ...">
            <a:extLst>
              <a:ext uri="{FF2B5EF4-FFF2-40B4-BE49-F238E27FC236}">
                <a16:creationId xmlns:a16="http://schemas.microsoft.com/office/drawing/2014/main" id="{5B93017E-AB87-987F-49B9-9B4869A39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625" y="609600"/>
            <a:ext cx="4814046" cy="5472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02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FA0BA6-6DEE-65D2-A928-46D5FAB7B4F8}"/>
              </a:ext>
            </a:extLst>
          </p:cNvPr>
          <p:cNvSpPr txBox="1"/>
          <p:nvPr/>
        </p:nvSpPr>
        <p:spPr>
          <a:xfrm>
            <a:off x="270933" y="342417"/>
            <a:ext cx="11328399" cy="5632311"/>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Decisive and Crisis-Handling Leaders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Stay calm under pressure</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Maintain composure and clarity even when facing uncertainty or danger.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Gather and analyze information quickly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Assess available data and input before making critical choices.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Make timely and firm decisions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Avoid hesitation; show confidence and decisiveness to reassure the team.</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Communicate decisions clearly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Explain the reasoning and expected actions in a straightforward manner.</a:t>
            </a:r>
          </a:p>
          <a:p>
            <a:pPr>
              <a:buNone/>
            </a:pPr>
            <a:endParaRPr lang="en-US" sz="36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39184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D9CEE4-18DD-DB56-8050-FEFE2B99B6E1}"/>
              </a:ext>
            </a:extLst>
          </p:cNvPr>
          <p:cNvSpPr txBox="1"/>
          <p:nvPr/>
        </p:nvSpPr>
        <p:spPr>
          <a:xfrm>
            <a:off x="491067" y="398777"/>
            <a:ext cx="11565466" cy="6740307"/>
          </a:xfrm>
          <a:prstGeom prst="rect">
            <a:avLst/>
          </a:prstGeom>
          <a:noFill/>
        </p:spPr>
        <p:txBody>
          <a:bodyPr wrap="square">
            <a:spAutoFit/>
          </a:bodyPr>
          <a:lstStyle/>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5. Provide a sense of direction and hope</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Guide people with a steady hand and inspire confidence during challenges.</a:t>
            </a:r>
          </a:p>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6. Prioritize safety and well-being</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Ensure decisions protect and support the team and stakeholders.</a:t>
            </a:r>
          </a:p>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7. Adapt plans as needed</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Stay flexible, adjusting strategies as new information emerges.</a:t>
            </a:r>
          </a:p>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8. Delegate effectively during crises</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Assign clear roles and responsibilities to ensure smooth execution.</a:t>
            </a:r>
          </a:p>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9. Demonstrate integrity and fairness</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Make decisions that align with core values, even when difficult.</a:t>
            </a:r>
          </a:p>
          <a:p>
            <a:pPr>
              <a:buNone/>
            </a:pPr>
            <a:r>
              <a:rPr lang="en-US" sz="3500">
                <a:latin typeface="Kokila" panose="020B0604020202020204" pitchFamily="34" charset="0"/>
                <a:cs typeface="Kokila" panose="020B0604020202020204" pitchFamily="34" charset="0"/>
              </a:rPr>
              <a:t>✅ </a:t>
            </a:r>
            <a:r>
              <a:rPr lang="en-US" sz="3500" b="1">
                <a:latin typeface="Kokila" panose="020B0604020202020204" pitchFamily="34" charset="0"/>
                <a:cs typeface="Kokila" panose="020B0604020202020204" pitchFamily="34" charset="0"/>
              </a:rPr>
              <a:t>10. Learn and reflect after crises</a:t>
            </a:r>
            <a:endParaRPr lang="en-US" sz="3500">
              <a:latin typeface="Kokila" panose="020B0604020202020204" pitchFamily="34" charset="0"/>
              <a:cs typeface="Kokila" panose="020B0604020202020204" pitchFamily="34" charset="0"/>
            </a:endParaRPr>
          </a:p>
          <a:p>
            <a:pPr>
              <a:buFont typeface="Arial" panose="020B0604020202020204" pitchFamily="34" charset="0"/>
              <a:buChar char="•"/>
            </a:pPr>
            <a:r>
              <a:rPr lang="en-US" sz="3500">
                <a:latin typeface="Kokila" panose="020B0604020202020204" pitchFamily="34" charset="0"/>
                <a:cs typeface="Kokila" panose="020B0604020202020204" pitchFamily="34" charset="0"/>
              </a:rPr>
              <a:t>Evaluate outcomes to improve future crisis management.</a:t>
            </a:r>
          </a:p>
        </p:txBody>
      </p:sp>
    </p:spTree>
    <p:extLst>
      <p:ext uri="{BB962C8B-B14F-4D97-AF65-F5344CB8AC3E}">
        <p14:creationId xmlns:p14="http://schemas.microsoft.com/office/powerpoint/2010/main" val="2600499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811815-B7B3-35BA-271E-5EF3AD47BE3F}"/>
              </a:ext>
            </a:extLst>
          </p:cNvPr>
          <p:cNvSpPr txBox="1">
            <a:spLocks/>
          </p:cNvSpPr>
          <p:nvPr/>
        </p:nvSpPr>
        <p:spPr>
          <a:xfrm>
            <a:off x="838200" y="2470299"/>
            <a:ext cx="5772222" cy="63913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b="1">
                <a:latin typeface="Kokila" panose="020B0604020202020204" pitchFamily="34" charset="0"/>
                <a:cs typeface="Kokila" panose="020B0604020202020204" pitchFamily="34" charset="0"/>
              </a:rPr>
              <a:t>Role Model</a:t>
            </a:r>
            <a:endParaRPr lang="en-NP">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1D0A18F8-0E7B-FA40-C01C-BF57171FE97D}"/>
              </a:ext>
            </a:extLst>
          </p:cNvPr>
          <p:cNvSpPr txBox="1">
            <a:spLocks/>
          </p:cNvSpPr>
          <p:nvPr/>
        </p:nvSpPr>
        <p:spPr>
          <a:xfrm>
            <a:off x="838200" y="3109433"/>
            <a:ext cx="10515600"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Demonstrates values and behaviors</a:t>
            </a:r>
          </a:p>
          <a:p>
            <a:pPr marL="0" indent="0">
              <a:buNone/>
            </a:pPr>
            <a:r>
              <a:rPr lang="en-NP" sz="4000">
                <a:latin typeface="Kokila" panose="020B0604020202020204" pitchFamily="34" charset="0"/>
                <a:cs typeface="Kokila" panose="020B0604020202020204" pitchFamily="34" charset="0"/>
              </a:rPr>
              <a:t> that others can follow.</a:t>
            </a:r>
          </a:p>
        </p:txBody>
      </p:sp>
      <p:pic>
        <p:nvPicPr>
          <p:cNvPr id="4098" name="Picture 2" descr="Leadership Requires Being a Role Model ...">
            <a:extLst>
              <a:ext uri="{FF2B5EF4-FFF2-40B4-BE49-F238E27FC236}">
                <a16:creationId xmlns:a16="http://schemas.microsoft.com/office/drawing/2014/main" id="{A430B98E-5411-96E1-B894-8856E8250E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514" y="583009"/>
            <a:ext cx="4877921" cy="5468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5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3451AB-DB7E-BDB5-FB78-980FC617A3DA}"/>
              </a:ext>
            </a:extLst>
          </p:cNvPr>
          <p:cNvSpPr txBox="1"/>
          <p:nvPr/>
        </p:nvSpPr>
        <p:spPr>
          <a:xfrm>
            <a:off x="440265" y="308551"/>
            <a:ext cx="11125201" cy="6186309"/>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a Role Model Leader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Live out core values consistently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Show honesty, integrity, humility, and respect in everyday actions.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Practice what they preach</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Align words and actions; never ask others to do what they wouldn’t do themselves.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Show accountability and responsibility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Admit mistakes, take responsibility, and work to correct them openly.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Exhibit a strong work ethic</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Be diligent, disciplined, and committed to excellence in all tasks.</a:t>
            </a:r>
          </a:p>
          <a:p>
            <a:pPr>
              <a:buNone/>
            </a:pPr>
            <a:endParaRPr lang="en-US" sz="36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990618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CF529F-7779-DFBC-B5E7-18F0437648DB}"/>
              </a:ext>
            </a:extLst>
          </p:cNvPr>
          <p:cNvSpPr txBox="1"/>
          <p:nvPr/>
        </p:nvSpPr>
        <p:spPr>
          <a:xfrm>
            <a:off x="364066" y="117693"/>
            <a:ext cx="11463867" cy="6740307"/>
          </a:xfrm>
          <a:prstGeom prst="rect">
            <a:avLst/>
          </a:prstGeom>
          <a:noFill/>
        </p:spPr>
        <p:txBody>
          <a:bodyPr wrap="square">
            <a:spAutoFit/>
          </a:bodyPr>
          <a:lstStyle/>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5. Demonstrate empathy and compassion</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Care for team members' needs and struggles, building trust and loyalty.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6. Stay positive and resilient</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Maintain a hopeful and encouraging attitude, even during setbacks.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7. Uphold fairness and justice</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Treat everyone equally, make unbiased decisions, and defend what is right.</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8. Encourage growth and learning</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Be open to feedback, continually learn, and inspire others to do the same.</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9. Show servant leadership</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Put the team’s success above personal gain, prioritizing service over power.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10. Build a culture of respect and collaboration</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Promote teamwork and mutual support through personal example.</a:t>
            </a:r>
          </a:p>
        </p:txBody>
      </p:sp>
    </p:spTree>
    <p:extLst>
      <p:ext uri="{BB962C8B-B14F-4D97-AF65-F5344CB8AC3E}">
        <p14:creationId xmlns:p14="http://schemas.microsoft.com/office/powerpoint/2010/main" val="347739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B849-EFB5-EA6B-03F9-3C2006CC55E0}"/>
              </a:ext>
            </a:extLst>
          </p:cNvPr>
          <p:cNvSpPr>
            <a:spLocks noGrp="1"/>
          </p:cNvSpPr>
          <p:nvPr>
            <p:ph type="title"/>
          </p:nvPr>
        </p:nvSpPr>
        <p:spPr/>
        <p:txBody>
          <a:bodyPr/>
          <a:lstStyle/>
          <a:p>
            <a:r>
              <a:rPr lang="en-NP"/>
              <a:t>completed upto here "Monday"</a:t>
            </a:r>
          </a:p>
        </p:txBody>
      </p:sp>
    </p:spTree>
    <p:extLst>
      <p:ext uri="{BB962C8B-B14F-4D97-AF65-F5344CB8AC3E}">
        <p14:creationId xmlns:p14="http://schemas.microsoft.com/office/powerpoint/2010/main" val="1317603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005003-2A46-2B99-109D-BF310395FCEA}"/>
              </a:ext>
            </a:extLst>
          </p:cNvPr>
          <p:cNvSpPr txBox="1">
            <a:spLocks/>
          </p:cNvSpPr>
          <p:nvPr/>
        </p:nvSpPr>
        <p:spPr>
          <a:xfrm>
            <a:off x="857676" y="2209392"/>
            <a:ext cx="5373791" cy="10107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6000" b="1">
                <a:latin typeface="Kokila" panose="020B0604020202020204" pitchFamily="34" charset="0"/>
                <a:cs typeface="Kokila" panose="020B0604020202020204" pitchFamily="34" charset="0"/>
              </a:rPr>
              <a:t>Change Agent</a:t>
            </a:r>
            <a:endParaRPr lang="en-NP" sz="60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F7A20972-ABAF-00E2-152D-5B2F9AF081C7}"/>
              </a:ext>
            </a:extLst>
          </p:cNvPr>
          <p:cNvSpPr txBox="1">
            <a:spLocks/>
          </p:cNvSpPr>
          <p:nvPr/>
        </p:nvSpPr>
        <p:spPr>
          <a:xfrm>
            <a:off x="857676" y="3109433"/>
            <a:ext cx="5238324"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Leads transformation and </a:t>
            </a:r>
          </a:p>
          <a:p>
            <a:pPr marL="0" indent="0">
              <a:buNone/>
            </a:pPr>
            <a:r>
              <a:rPr lang="en-NP" sz="4000">
                <a:latin typeface="Kokila" panose="020B0604020202020204" pitchFamily="34" charset="0"/>
                <a:cs typeface="Kokila" panose="020B0604020202020204" pitchFamily="34" charset="0"/>
              </a:rPr>
              <a:t>adapts to new challenges.</a:t>
            </a:r>
          </a:p>
        </p:txBody>
      </p:sp>
      <p:pic>
        <p:nvPicPr>
          <p:cNvPr id="5122" name="Picture 2" descr="boulderuphill">
            <a:extLst>
              <a:ext uri="{FF2B5EF4-FFF2-40B4-BE49-F238E27FC236}">
                <a16:creationId xmlns:a16="http://schemas.microsoft.com/office/drawing/2014/main" id="{FB16EF8C-DF46-49DF-E163-1AF2345F9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117" y="592667"/>
            <a:ext cx="4513912" cy="558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04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3FA74E-8B6E-A384-D71F-C4F351829FF4}"/>
              </a:ext>
            </a:extLst>
          </p:cNvPr>
          <p:cNvSpPr txBox="1"/>
          <p:nvPr/>
        </p:nvSpPr>
        <p:spPr>
          <a:xfrm>
            <a:off x="677333" y="362383"/>
            <a:ext cx="10921999" cy="5632311"/>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a Change Agent Leader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Embrace change positively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See change as an opportunity for growth rather than a threat.</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Inspire others to accept and support change</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Communicate the benefits clearly and build excitement for the new direction.</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Identify areas that need transformation</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Analyze systems, processes, or mindsets that hinder progress.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Develop and share a clear change vision</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Help everyone understand the purpose and end goal of the change.</a:t>
            </a:r>
          </a:p>
        </p:txBody>
      </p:sp>
    </p:spTree>
    <p:extLst>
      <p:ext uri="{BB962C8B-B14F-4D97-AF65-F5344CB8AC3E}">
        <p14:creationId xmlns:p14="http://schemas.microsoft.com/office/powerpoint/2010/main" val="3334155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ABE6C8-2535-46A8-8E41-2BCFCFB9C190}"/>
              </a:ext>
            </a:extLst>
          </p:cNvPr>
          <p:cNvSpPr txBox="1"/>
          <p:nvPr/>
        </p:nvSpPr>
        <p:spPr>
          <a:xfrm>
            <a:off x="457200" y="351010"/>
            <a:ext cx="10972800" cy="6001643"/>
          </a:xfrm>
          <a:prstGeom prst="rect">
            <a:avLst/>
          </a:prstGeom>
          <a:noFill/>
        </p:spPr>
        <p:txBody>
          <a:bodyPr wrap="square">
            <a:spAutoFit/>
          </a:bodyPr>
          <a:lstStyle/>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5. Take calculated risks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Be willing to experiment and try new approaches even if outcomes are uncertain.</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6. Stay flexible and adaptive</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Adjust plans as needed, responding to new information and unexpected challenges.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7. Equip and empower the team</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Provide training, resources, and support so people feel capable during transitions.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8. Address resistance with empathy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Listen to concerns and involve people in finding solutions.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9. Demonstrate resilience and perseverance</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Keep moving forward despite obstacles and setbacks.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10. Celebrate small wins and progress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Recognize achievements along the way to maintain momentum and motivation.</a:t>
            </a:r>
          </a:p>
        </p:txBody>
      </p:sp>
    </p:spTree>
    <p:extLst>
      <p:ext uri="{BB962C8B-B14F-4D97-AF65-F5344CB8AC3E}">
        <p14:creationId xmlns:p14="http://schemas.microsoft.com/office/powerpoint/2010/main" val="3557009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7C7688-6C2B-DF93-58C3-61503BE623CA}"/>
              </a:ext>
            </a:extLst>
          </p:cNvPr>
          <p:cNvSpPr txBox="1"/>
          <p:nvPr/>
        </p:nvSpPr>
        <p:spPr>
          <a:xfrm>
            <a:off x="2568388" y="2588056"/>
            <a:ext cx="7342094" cy="1200329"/>
          </a:xfrm>
          <a:prstGeom prst="rect">
            <a:avLst/>
          </a:prstGeom>
          <a:noFill/>
        </p:spPr>
        <p:txBody>
          <a:bodyPr wrap="square">
            <a:spAutoFit/>
          </a:bodyPr>
          <a:lstStyle/>
          <a:p>
            <a:r>
              <a:rPr lang="en-NP" sz="7200" b="1" kern="0">
                <a:effectLst/>
                <a:latin typeface="Kokila" panose="020B0604020202020204" pitchFamily="34" charset="0"/>
                <a:ea typeface="Times New Roman" panose="02020603050405020304" pitchFamily="18" charset="0"/>
                <a:cs typeface="Mangal" panose="02040503050203030202" pitchFamily="18" charset="0"/>
              </a:rPr>
              <a:t>Functions of a Leader</a:t>
            </a:r>
            <a:endParaRPr lang="en-NP" sz="4800" kern="100">
              <a:effectLst/>
              <a:latin typeface="Aptos" panose="020B0004020202020204" pitchFamily="34" charset="0"/>
              <a:ea typeface="Times New Roman" panose="02020603050405020304" pitchFamily="18" charset="0"/>
              <a:cs typeface="Mangal" panose="02040503050203030202" pitchFamily="18" charset="0"/>
            </a:endParaRPr>
          </a:p>
        </p:txBody>
      </p:sp>
    </p:spTree>
    <p:extLst>
      <p:ext uri="{BB962C8B-B14F-4D97-AF65-F5344CB8AC3E}">
        <p14:creationId xmlns:p14="http://schemas.microsoft.com/office/powerpoint/2010/main" val="283605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E2572A7-A043-0BBC-8407-2E5624B35A8E}"/>
              </a:ext>
            </a:extLst>
          </p:cNvPr>
          <p:cNvSpPr txBox="1">
            <a:spLocks/>
          </p:cNvSpPr>
          <p:nvPr/>
        </p:nvSpPr>
        <p:spPr>
          <a:xfrm>
            <a:off x="838200" y="2580993"/>
            <a:ext cx="5884333"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Planning</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8A5A4222-DDC2-A433-EE22-863CD8658A03}"/>
              </a:ext>
            </a:extLst>
          </p:cNvPr>
          <p:cNvSpPr txBox="1">
            <a:spLocks/>
          </p:cNvSpPr>
          <p:nvPr/>
        </p:nvSpPr>
        <p:spPr>
          <a:xfrm>
            <a:off x="838200" y="3109433"/>
            <a:ext cx="5884333"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Defines goals, strategies, </a:t>
            </a:r>
          </a:p>
          <a:p>
            <a:pPr marL="0" indent="0">
              <a:buNone/>
            </a:pPr>
            <a:r>
              <a:rPr lang="en-NP" sz="4000">
                <a:latin typeface="Kokila" panose="020B0604020202020204" pitchFamily="34" charset="0"/>
                <a:cs typeface="Kokila" panose="020B0604020202020204" pitchFamily="34" charset="0"/>
              </a:rPr>
              <a:t>and plans for the future.</a:t>
            </a:r>
          </a:p>
        </p:txBody>
      </p:sp>
      <p:pic>
        <p:nvPicPr>
          <p:cNvPr id="6146" name="Picture 2" descr="The Five Essential Plans Needed if you want to be Happy and Healthy as well  as Successful in Life | Aging Capriciously">
            <a:extLst>
              <a:ext uri="{FF2B5EF4-FFF2-40B4-BE49-F238E27FC236}">
                <a16:creationId xmlns:a16="http://schemas.microsoft.com/office/drawing/2014/main" id="{B88A4978-10F5-EE3A-73C9-5F8AE555F9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000"/>
          <a:stretch>
            <a:fillRect/>
          </a:stretch>
        </p:blipFill>
        <p:spPr bwMode="auto">
          <a:xfrm>
            <a:off x="7048374" y="705983"/>
            <a:ext cx="4986744" cy="5446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0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9B2692-5334-CE45-2D6F-0C0CDBEC0B0B}"/>
              </a:ext>
            </a:extLst>
          </p:cNvPr>
          <p:cNvSpPr txBox="1"/>
          <p:nvPr/>
        </p:nvSpPr>
        <p:spPr>
          <a:xfrm>
            <a:off x="626532" y="508717"/>
            <a:ext cx="11057467" cy="6001643"/>
          </a:xfrm>
          <a:prstGeom prst="rect">
            <a:avLst/>
          </a:prstGeom>
          <a:noFill/>
        </p:spPr>
        <p:txBody>
          <a:bodyPr wrap="square">
            <a:spAutoFit/>
          </a:bodyPr>
          <a:lstStyle/>
          <a:p>
            <a:pPr>
              <a:buNone/>
            </a:pPr>
            <a:r>
              <a:rPr lang="en-US" sz="3200" b="1">
                <a:latin typeface="Kokila" panose="020B0604020202020204" pitchFamily="34" charset="0"/>
                <a:cs typeface="Kokila" panose="020B0604020202020204" pitchFamily="34" charset="0"/>
              </a:rPr>
              <a:t>Key Points for a Strategic &amp; Planning Leader</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 Set clear, specific goals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Establish measurable and achievable objectives that guide the team’s efforts.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2. Develop effective strategies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Design smart approaches to reach goals, considering strengths, weaknesses, opportunities, and threats (SWOT analysis).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3. Create actionable plans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Break strategies down into detailed steps, assigning responsibilities and deadlines.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4. Forecast future trends and needs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Analyze market, social, or organizational trends to anticipate future challenges and opportunities.</a:t>
            </a:r>
          </a:p>
          <a:p>
            <a:pPr>
              <a:buNone/>
            </a:pPr>
            <a:endParaRPr lang="en-US" sz="32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063744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1D9573-1813-194C-4E9C-4064F0378D8E}"/>
              </a:ext>
            </a:extLst>
          </p:cNvPr>
          <p:cNvSpPr txBox="1"/>
          <p:nvPr/>
        </p:nvSpPr>
        <p:spPr>
          <a:xfrm>
            <a:off x="237067" y="181957"/>
            <a:ext cx="11717865" cy="6494085"/>
          </a:xfrm>
          <a:prstGeom prst="rect">
            <a:avLst/>
          </a:prstGeom>
          <a:noFill/>
        </p:spPr>
        <p:txBody>
          <a:bodyPr wrap="square">
            <a:spAutoFit/>
          </a:bodyPr>
          <a:lstStyle/>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5. Allocate resources wisely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Ensure time, money, and people are used efficiently to support strategic priorities.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6. Involve the team in planning</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Encourage participation to gain diverse ideas and foster ownership.</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7. Monitor progress and adjust plans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Regularly evaluate outcomes and make necessary course corrections.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8. Maintain a long-term perspective</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Focus on sustainable growth and continuous improvement rather than only short-term wins.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9. Communicate plans clearly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Make sure everyone understands their role and how they contribute to the bigger picture.</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10. Encourage accountability and follow-through</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Ensure commitments are kept and results are delivered on time.</a:t>
            </a:r>
          </a:p>
        </p:txBody>
      </p:sp>
    </p:spTree>
    <p:extLst>
      <p:ext uri="{BB962C8B-B14F-4D97-AF65-F5344CB8AC3E}">
        <p14:creationId xmlns:p14="http://schemas.microsoft.com/office/powerpoint/2010/main" val="1163419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162D220-D809-5244-E51D-A20C63E33A2D}"/>
              </a:ext>
            </a:extLst>
          </p:cNvPr>
          <p:cNvSpPr txBox="1">
            <a:spLocks/>
          </p:cNvSpPr>
          <p:nvPr/>
        </p:nvSpPr>
        <p:spPr>
          <a:xfrm>
            <a:off x="984177" y="2710393"/>
            <a:ext cx="5682077"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Organizing</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3CBC787A-BE63-6D3E-68FF-3F5D01D3AC78}"/>
              </a:ext>
            </a:extLst>
          </p:cNvPr>
          <p:cNvSpPr txBox="1">
            <a:spLocks/>
          </p:cNvSpPr>
          <p:nvPr/>
        </p:nvSpPr>
        <p:spPr>
          <a:xfrm>
            <a:off x="984177" y="3238833"/>
            <a:ext cx="5682077"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Allocates resources, assigns tasks, </a:t>
            </a:r>
          </a:p>
          <a:p>
            <a:pPr marL="0" indent="0">
              <a:buNone/>
            </a:pPr>
            <a:r>
              <a:rPr lang="en-NP" sz="4000">
                <a:latin typeface="Kokila" panose="020B0604020202020204" pitchFamily="34" charset="0"/>
                <a:cs typeface="Kokila" panose="020B0604020202020204" pitchFamily="34" charset="0"/>
              </a:rPr>
              <a:t>and builds effective teams.</a:t>
            </a:r>
          </a:p>
        </p:txBody>
      </p:sp>
      <p:pic>
        <p:nvPicPr>
          <p:cNvPr id="7170" name="Picture 2" descr="Organizing Stock Illustrations – 32,449 Organizing Stock Illustrations,  Vectors &amp; Clipart - Dreamstime">
            <a:extLst>
              <a:ext uri="{FF2B5EF4-FFF2-40B4-BE49-F238E27FC236}">
                <a16:creationId xmlns:a16="http://schemas.microsoft.com/office/drawing/2014/main" id="{06D795FF-52F6-D939-4FE8-434B4666B2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52" b="14096"/>
          <a:stretch>
            <a:fillRect/>
          </a:stretch>
        </p:blipFill>
        <p:spPr bwMode="auto">
          <a:xfrm>
            <a:off x="6666254" y="254000"/>
            <a:ext cx="5525746" cy="592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065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AD2CEC-DD0E-4A16-44AC-AEB2F116F93E}"/>
              </a:ext>
            </a:extLst>
          </p:cNvPr>
          <p:cNvSpPr txBox="1"/>
          <p:nvPr/>
        </p:nvSpPr>
        <p:spPr>
          <a:xfrm>
            <a:off x="372533" y="424051"/>
            <a:ext cx="11497734" cy="6494085"/>
          </a:xfrm>
          <a:prstGeom prst="rect">
            <a:avLst/>
          </a:prstGeom>
          <a:noFill/>
        </p:spPr>
        <p:txBody>
          <a:bodyPr wrap="square">
            <a:spAutoFit/>
          </a:bodyPr>
          <a:lstStyle/>
          <a:p>
            <a:pPr>
              <a:buNone/>
            </a:pPr>
            <a:r>
              <a:rPr lang="en-US" sz="3200" b="1">
                <a:latin typeface="Kokila" panose="020B0604020202020204" pitchFamily="34" charset="0"/>
                <a:cs typeface="Kokila" panose="020B0604020202020204" pitchFamily="34" charset="0"/>
              </a:rPr>
              <a:t>Key Points for an Organizing Leader</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 Allocate resources effectively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Distribute time, finances, equipment, and people where they are most needed to achieve goals.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2. Assign tasks clearly and strategically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Match tasks with team members’ strengths, skills, and interests for maximum efficiency and satisfaction.</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3. Define roles and responsibilities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Make sure everyone knows what they are responsible for to reduce confusion and overlap.</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4. Build strong, diverse teams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Combine different talents, experiences, and perspectives to create a well-rounded, effective team.</a:t>
            </a:r>
          </a:p>
        </p:txBody>
      </p:sp>
    </p:spTree>
    <p:extLst>
      <p:ext uri="{BB962C8B-B14F-4D97-AF65-F5344CB8AC3E}">
        <p14:creationId xmlns:p14="http://schemas.microsoft.com/office/powerpoint/2010/main" val="3965365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617CAAB-2252-EBD0-CC5F-81EE674A57C3}"/>
              </a:ext>
            </a:extLst>
          </p:cNvPr>
          <p:cNvSpPr txBox="1"/>
          <p:nvPr/>
        </p:nvSpPr>
        <p:spPr>
          <a:xfrm>
            <a:off x="406400" y="294144"/>
            <a:ext cx="11328400" cy="6001643"/>
          </a:xfrm>
          <a:prstGeom prst="rect">
            <a:avLst/>
          </a:prstGeom>
          <a:noFill/>
        </p:spPr>
        <p:txBody>
          <a:bodyPr wrap="square">
            <a:spAutoFit/>
          </a:bodyPr>
          <a:lstStyle/>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5. Establish clear workflows and processes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Create systems and structures that enable smooth collaboration and productivity.</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6. Foster collaboration and teamwork</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Encourage open communication, trust, and support among team members.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7. Monitor performance and provide feedback</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Track progress and give constructive input to keep the team on course.</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8. Resolve conflicts efficiently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Address disagreements promptly and fairly to maintain harmony and focus.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9. Adapt organizational structure as needed</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Make adjustments when priorities, resources, or environments change.</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10. Create a motivating and empowering environment</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Ensure team members feel valued and inspired to give their best.</a:t>
            </a:r>
          </a:p>
        </p:txBody>
      </p:sp>
    </p:spTree>
    <p:extLst>
      <p:ext uri="{BB962C8B-B14F-4D97-AF65-F5344CB8AC3E}">
        <p14:creationId xmlns:p14="http://schemas.microsoft.com/office/powerpoint/2010/main" val="2308869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3E6F8D-FBCF-CFB5-06E0-97F266E9F252}"/>
              </a:ext>
            </a:extLst>
          </p:cNvPr>
          <p:cNvSpPr txBox="1">
            <a:spLocks/>
          </p:cNvSpPr>
          <p:nvPr/>
        </p:nvSpPr>
        <p:spPr>
          <a:xfrm>
            <a:off x="1001111" y="2428592"/>
            <a:ext cx="6865418"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Guiding</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A293F7B1-8DB5-F13A-1563-51FB18D82C1A}"/>
              </a:ext>
            </a:extLst>
          </p:cNvPr>
          <p:cNvSpPr txBox="1">
            <a:spLocks/>
          </p:cNvSpPr>
          <p:nvPr/>
        </p:nvSpPr>
        <p:spPr>
          <a:xfrm>
            <a:off x="1001111" y="2957032"/>
            <a:ext cx="5614842"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Provides instructions, coaching, </a:t>
            </a:r>
          </a:p>
          <a:p>
            <a:pPr marL="0" indent="0">
              <a:buNone/>
            </a:pPr>
            <a:r>
              <a:rPr lang="en-NP" sz="4000">
                <a:latin typeface="Kokila" panose="020B0604020202020204" pitchFamily="34" charset="0"/>
                <a:cs typeface="Kokila" panose="020B0604020202020204" pitchFamily="34" charset="0"/>
              </a:rPr>
              <a:t>and support to the team members.</a:t>
            </a:r>
          </a:p>
        </p:txBody>
      </p:sp>
      <p:sp>
        <p:nvSpPr>
          <p:cNvPr id="9" name="AutoShape 4">
            <a:extLst>
              <a:ext uri="{FF2B5EF4-FFF2-40B4-BE49-F238E27FC236}">
                <a16:creationId xmlns:a16="http://schemas.microsoft.com/office/drawing/2014/main" id="{A8E33722-4E08-B49A-22E2-E356F4AB2818}"/>
              </a:ext>
            </a:extLst>
          </p:cNvPr>
          <p:cNvSpPr>
            <a:spLocks noChangeAspect="1" noChangeArrowheads="1"/>
          </p:cNvSpPr>
          <p:nvPr/>
        </p:nvSpPr>
        <p:spPr bwMode="auto">
          <a:xfrm>
            <a:off x="5943599" y="3276599"/>
            <a:ext cx="4760259" cy="476025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P"/>
          </a:p>
        </p:txBody>
      </p:sp>
      <p:pic>
        <p:nvPicPr>
          <p:cNvPr id="8198" name="Picture 6" descr="What are your guiding principles?">
            <a:extLst>
              <a:ext uri="{FF2B5EF4-FFF2-40B4-BE49-F238E27FC236}">
                <a16:creationId xmlns:a16="http://schemas.microsoft.com/office/drawing/2014/main" id="{D11FD99E-D4B6-09D4-496E-17306C1EF0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076" r="7528"/>
          <a:stretch>
            <a:fillRect/>
          </a:stretch>
        </p:blipFill>
        <p:spPr bwMode="auto">
          <a:xfrm>
            <a:off x="7705165" y="1017059"/>
            <a:ext cx="4598896" cy="4799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31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198"/>
                                        </p:tgtEl>
                                        <p:attrNameLst>
                                          <p:attrName>style.visibility</p:attrName>
                                        </p:attrNameLst>
                                      </p:cBhvr>
                                      <p:to>
                                        <p:strVal val="visible"/>
                                      </p:to>
                                    </p:set>
                                    <p:anim calcmode="lin" valueType="num">
                                      <p:cBhvr additive="base">
                                        <p:cTn id="7" dur="500" fill="hold"/>
                                        <p:tgtEl>
                                          <p:spTgt spid="8198"/>
                                        </p:tgtEl>
                                        <p:attrNameLst>
                                          <p:attrName>ppt_x</p:attrName>
                                        </p:attrNameLst>
                                      </p:cBhvr>
                                      <p:tavLst>
                                        <p:tav tm="0">
                                          <p:val>
                                            <p:strVal val="#ppt_x"/>
                                          </p:val>
                                        </p:tav>
                                        <p:tav tm="100000">
                                          <p:val>
                                            <p:strVal val="#ppt_x"/>
                                          </p:val>
                                        </p:tav>
                                      </p:tavLst>
                                    </p:anim>
                                    <p:anim calcmode="lin" valueType="num">
                                      <p:cBhvr additive="base">
                                        <p:cTn id="8"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47039C-E9F4-ABE6-E023-4B9CEEA16194}"/>
              </a:ext>
            </a:extLst>
          </p:cNvPr>
          <p:cNvSpPr txBox="1"/>
          <p:nvPr/>
        </p:nvSpPr>
        <p:spPr>
          <a:xfrm>
            <a:off x="491067" y="237784"/>
            <a:ext cx="11430000" cy="6186309"/>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a Guiding Leader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Give clear instructions and expectations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Provide precise directions so team members understand exactly what needs to be done.</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Offer regular coaching and mentoring</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Help individuals develop skills, build confidence, and grow professionally.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Provide continuous support</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Be approachable and available to assist when challenges arise.</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Encourage open communication</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Create an environment where team members feel safe to ask questions and share concerns.</a:t>
            </a:r>
          </a:p>
        </p:txBody>
      </p:sp>
    </p:spTree>
    <p:extLst>
      <p:ext uri="{BB962C8B-B14F-4D97-AF65-F5344CB8AC3E}">
        <p14:creationId xmlns:p14="http://schemas.microsoft.com/office/powerpoint/2010/main" val="326410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3500A8-60D2-C75C-8341-C05092F0D70C}"/>
              </a:ext>
            </a:extLst>
          </p:cNvPr>
          <p:cNvSpPr txBox="1"/>
          <p:nvPr/>
        </p:nvSpPr>
        <p:spPr>
          <a:xfrm>
            <a:off x="-1" y="117693"/>
            <a:ext cx="12005733" cy="6740307"/>
          </a:xfrm>
          <a:prstGeom prst="rect">
            <a:avLst/>
          </a:prstGeom>
          <a:noFill/>
        </p:spPr>
        <p:txBody>
          <a:bodyPr wrap="square">
            <a:spAutoFit/>
          </a:bodyPr>
          <a:lstStyle/>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5. Share knowledge and expertise generously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Teach from experience and help the team learn new techniques and strategies.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6. Empower team members to make decisions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Guide them to think critically and solve problems independently.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7. Motivate and inspire</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Encourage individuals to reach their potential and believe in themselves.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8. Offer constructive feedback</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Point out areas for improvement kindly and celebrate strengths.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9. Monitor progress and provide direction as needed</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Stay involved to ensure tasks stay on track and adjust guidance if necessary.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10. Foster a growth mindset</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Encourage learning from mistakes and continuous improvement.</a:t>
            </a:r>
          </a:p>
        </p:txBody>
      </p:sp>
    </p:spTree>
    <p:extLst>
      <p:ext uri="{BB962C8B-B14F-4D97-AF65-F5344CB8AC3E}">
        <p14:creationId xmlns:p14="http://schemas.microsoft.com/office/powerpoint/2010/main" val="1513593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2CE1B6-A82F-AE4F-55BC-104628FEA24E}"/>
              </a:ext>
            </a:extLst>
          </p:cNvPr>
          <p:cNvSpPr txBox="1">
            <a:spLocks/>
          </p:cNvSpPr>
          <p:nvPr/>
        </p:nvSpPr>
        <p:spPr>
          <a:xfrm>
            <a:off x="1001111" y="2580993"/>
            <a:ext cx="6623733"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Monitoring and Evaluating</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5511241E-3B1A-24B0-D65F-14BD7330EDBB}"/>
              </a:ext>
            </a:extLst>
          </p:cNvPr>
          <p:cNvSpPr txBox="1">
            <a:spLocks/>
          </p:cNvSpPr>
          <p:nvPr/>
        </p:nvSpPr>
        <p:spPr>
          <a:xfrm>
            <a:off x="1001111" y="3109433"/>
            <a:ext cx="6623733"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Tracks progress and evaluates </a:t>
            </a:r>
          </a:p>
          <a:p>
            <a:pPr marL="0" indent="0">
              <a:buNone/>
            </a:pPr>
            <a:r>
              <a:rPr lang="en-NP" sz="4000">
                <a:latin typeface="Kokila" panose="020B0604020202020204" pitchFamily="34" charset="0"/>
                <a:cs typeface="Kokila" panose="020B0604020202020204" pitchFamily="34" charset="0"/>
              </a:rPr>
              <a:t>outcomes to ensure success.</a:t>
            </a:r>
          </a:p>
        </p:txBody>
      </p:sp>
      <p:pic>
        <p:nvPicPr>
          <p:cNvPr id="9218" name="Picture 2" descr="Monitoring &amp; Evaluation - Tanzania Forest and Beekeeping Services">
            <a:extLst>
              <a:ext uri="{FF2B5EF4-FFF2-40B4-BE49-F238E27FC236}">
                <a16:creationId xmlns:a16="http://schemas.microsoft.com/office/drawing/2014/main" id="{B292C821-89A5-033E-1F85-F4C5D3123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844" y="641143"/>
            <a:ext cx="4836284" cy="4867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86FAF1-5597-B0B1-3413-21FE402F2318}"/>
              </a:ext>
            </a:extLst>
          </p:cNvPr>
          <p:cNvSpPr txBox="1"/>
          <p:nvPr/>
        </p:nvSpPr>
        <p:spPr>
          <a:xfrm>
            <a:off x="626533" y="58846"/>
            <a:ext cx="10938933" cy="6740307"/>
          </a:xfrm>
          <a:prstGeom prst="rect">
            <a:avLst/>
          </a:prstGeom>
          <a:noFill/>
        </p:spPr>
        <p:txBody>
          <a:bodyPr wrap="square">
            <a:spAutoFit/>
          </a:bodyPr>
          <a:lstStyle/>
          <a:p>
            <a:pPr>
              <a:buNone/>
            </a:pPr>
            <a:r>
              <a:rPr lang="en-US" sz="3600" b="1">
                <a:latin typeface="Kokila" panose="020B0604020202020204" pitchFamily="34" charset="0"/>
                <a:cs typeface="Kokila" panose="020B0604020202020204" pitchFamily="34" charset="0"/>
              </a:rPr>
              <a:t>Key Points for a Monitoring &amp; Evaluating Leader</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1. Set clear performance indicators and benchmarks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Define measurable goals and standards to track success.</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2. Regularly track progress against plans</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Monitor whether tasks are on schedule and resources are being used properly.</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3. Collect and analyze data systematically</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Use data and feedback to understand what’s working and what needs improvement.</a:t>
            </a:r>
          </a:p>
          <a:p>
            <a:pPr>
              <a:buNone/>
            </a:pPr>
            <a:r>
              <a:rPr lang="en-US" sz="3600">
                <a:latin typeface="Kokila" panose="020B0604020202020204" pitchFamily="34" charset="0"/>
                <a:cs typeface="Kokila" panose="020B0604020202020204" pitchFamily="34" charset="0"/>
              </a:rPr>
              <a:t>✅ </a:t>
            </a:r>
            <a:r>
              <a:rPr lang="en-US" sz="3600" b="1">
                <a:latin typeface="Kokila" panose="020B0604020202020204" pitchFamily="34" charset="0"/>
                <a:cs typeface="Kokila" panose="020B0604020202020204" pitchFamily="34" charset="0"/>
              </a:rPr>
              <a:t>4. Provide timely feedback to the team</a:t>
            </a:r>
            <a:endParaRPr lang="en-US" sz="3600">
              <a:latin typeface="Kokila" panose="020B0604020202020204" pitchFamily="34" charset="0"/>
              <a:cs typeface="Kokila" panose="020B0604020202020204" pitchFamily="34" charset="0"/>
            </a:endParaRPr>
          </a:p>
          <a:p>
            <a:pPr>
              <a:buFont typeface="Arial" panose="020B0604020202020204" pitchFamily="34" charset="0"/>
              <a:buChar char="•"/>
            </a:pPr>
            <a:r>
              <a:rPr lang="en-US" sz="3600">
                <a:latin typeface="Kokila" panose="020B0604020202020204" pitchFamily="34" charset="0"/>
                <a:cs typeface="Kokila" panose="020B0604020202020204" pitchFamily="34" charset="0"/>
              </a:rPr>
              <a:t>Share insights regularly so adjustments can be made quickly.</a:t>
            </a:r>
          </a:p>
          <a:p>
            <a:pPr>
              <a:buNone/>
            </a:pPr>
            <a:endParaRPr lang="en-US" sz="36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326109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20072B-DA2A-7378-BB85-40655850A8E8}"/>
              </a:ext>
            </a:extLst>
          </p:cNvPr>
          <p:cNvSpPr txBox="1"/>
          <p:nvPr/>
        </p:nvSpPr>
        <p:spPr>
          <a:xfrm>
            <a:off x="406399" y="347978"/>
            <a:ext cx="11599333" cy="6494085"/>
          </a:xfrm>
          <a:prstGeom prst="rect">
            <a:avLst/>
          </a:prstGeom>
          <a:noFill/>
        </p:spPr>
        <p:txBody>
          <a:bodyPr wrap="square">
            <a:spAutoFit/>
          </a:bodyPr>
          <a:lstStyle/>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5. Identify challenges and obstacles early</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Spot problems before they become major setbacks.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6. Evaluate both results and processes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Assess not only the final outcomes but also how efficiently and effectively work was carried out.</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7. Recognize and celebrate successes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Acknowledge milestones to motivate and encourage continued progress.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8. Learn from failures and setbacks</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Turn mistakes into learning opportunities to improve future performance.</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9. Adjust strategies and plans as needed</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Be flexible and ready to modify approaches based on evaluation findings.</a:t>
            </a:r>
          </a:p>
          <a:p>
            <a:pPr>
              <a:buNone/>
            </a:pPr>
            <a:r>
              <a:rPr lang="en-US" sz="3200">
                <a:latin typeface="Kokila" panose="020B0604020202020204" pitchFamily="34" charset="0"/>
                <a:cs typeface="Kokila" panose="020B0604020202020204" pitchFamily="34" charset="0"/>
              </a:rPr>
              <a:t>✅ </a:t>
            </a:r>
            <a:r>
              <a:rPr lang="en-US" sz="3200" b="1">
                <a:latin typeface="Kokila" panose="020B0604020202020204" pitchFamily="34" charset="0"/>
                <a:cs typeface="Kokila" panose="020B0604020202020204" pitchFamily="34" charset="0"/>
              </a:rPr>
              <a:t>10. Foster a culture of accountability and continuous improvement</a:t>
            </a:r>
            <a:endParaRPr lang="en-US" sz="3200">
              <a:latin typeface="Kokila" panose="020B0604020202020204" pitchFamily="34" charset="0"/>
              <a:cs typeface="Kokila" panose="020B0604020202020204" pitchFamily="34" charset="0"/>
            </a:endParaRPr>
          </a:p>
          <a:p>
            <a:pPr>
              <a:buFont typeface="Arial" panose="020B0604020202020204" pitchFamily="34" charset="0"/>
              <a:buChar char="•"/>
            </a:pPr>
            <a:r>
              <a:rPr lang="en-US" sz="3200">
                <a:latin typeface="Kokila" panose="020B0604020202020204" pitchFamily="34" charset="0"/>
                <a:cs typeface="Kokila" panose="020B0604020202020204" pitchFamily="34" charset="0"/>
              </a:rPr>
              <a:t>Encourage everyone to take ownership and seek ways to do better.</a:t>
            </a:r>
          </a:p>
        </p:txBody>
      </p:sp>
    </p:spTree>
    <p:extLst>
      <p:ext uri="{BB962C8B-B14F-4D97-AF65-F5344CB8AC3E}">
        <p14:creationId xmlns:p14="http://schemas.microsoft.com/office/powerpoint/2010/main" val="1451236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D67B0E-BA00-4201-D5C8-F561DE76A508}"/>
              </a:ext>
            </a:extLst>
          </p:cNvPr>
          <p:cNvSpPr txBox="1">
            <a:spLocks/>
          </p:cNvSpPr>
          <p:nvPr/>
        </p:nvSpPr>
        <p:spPr>
          <a:xfrm>
            <a:off x="967244" y="2261427"/>
            <a:ext cx="5721423"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Problem Solving</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99FDE9DB-DA30-1FAD-23E8-090EFD6760E3}"/>
              </a:ext>
            </a:extLst>
          </p:cNvPr>
          <p:cNvSpPr txBox="1">
            <a:spLocks/>
          </p:cNvSpPr>
          <p:nvPr/>
        </p:nvSpPr>
        <p:spPr>
          <a:xfrm>
            <a:off x="967244" y="2789867"/>
            <a:ext cx="5518222"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Handles conflicts and</a:t>
            </a:r>
            <a:endParaRPr lang="en-US" sz="4000">
              <a:latin typeface="Kokila" panose="020B0604020202020204" pitchFamily="34" charset="0"/>
              <a:cs typeface="Kokila" panose="020B0604020202020204" pitchFamily="34" charset="0"/>
            </a:endParaRPr>
          </a:p>
          <a:p>
            <a:pPr marL="0" indent="0">
              <a:buNone/>
            </a:pPr>
            <a:r>
              <a:rPr lang="en-NP" sz="4000">
                <a:latin typeface="Kokila" panose="020B0604020202020204" pitchFamily="34" charset="0"/>
                <a:cs typeface="Kokila" panose="020B0604020202020204" pitchFamily="34" charset="0"/>
              </a:rPr>
              <a:t>finds solutions to obstacles.</a:t>
            </a:r>
          </a:p>
        </p:txBody>
      </p:sp>
      <p:pic>
        <p:nvPicPr>
          <p:cNvPr id="10242" name="Picture 2" descr="ICT in Education Teacher Academy |Problem solving Activities for  Preschoolers|">
            <a:extLst>
              <a:ext uri="{FF2B5EF4-FFF2-40B4-BE49-F238E27FC236}">
                <a16:creationId xmlns:a16="http://schemas.microsoft.com/office/drawing/2014/main" id="{B3B04E82-4808-F18C-635B-AAEAE4601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8079" y="575733"/>
            <a:ext cx="5038371" cy="57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58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230AF806-8937-38B7-FF3F-803C5EAEE88F}"/>
              </a:ext>
            </a:extLst>
          </p:cNvPr>
          <p:cNvSpPr txBox="1"/>
          <p:nvPr/>
        </p:nvSpPr>
        <p:spPr>
          <a:xfrm>
            <a:off x="457199" y="211788"/>
            <a:ext cx="11565467" cy="6119624"/>
          </a:xfrm>
          <a:prstGeom prst="rect">
            <a:avLst/>
          </a:prstGeom>
          <a:noFill/>
        </p:spPr>
        <p:txBody>
          <a:bodyPr wrap="square">
            <a:spAutoFit/>
          </a:bodyPr>
          <a:lstStyle/>
          <a:p>
            <a:pPr marL="0" marR="0">
              <a:lnSpc>
                <a:spcPct val="115000"/>
              </a:lnSpc>
              <a:spcAft>
                <a:spcPts val="800"/>
              </a:spcAft>
              <a:buNone/>
            </a:pPr>
            <a:r>
              <a:rPr lang="en-US" sz="2000" b="1" kern="100">
                <a:effectLst/>
                <a:latin typeface="Kokila" panose="020B0604020202020204" pitchFamily="34" charset="0"/>
                <a:ea typeface="Aptos" panose="020B0004020202020204" pitchFamily="34" charset="0"/>
                <a:cs typeface="Kokila" panose="020B0604020202020204" pitchFamily="34" charset="0"/>
              </a:rPr>
              <a:t>Key Steps:</a:t>
            </a:r>
            <a:endParaRPr lang="en-US" sz="2000" kern="100">
              <a:effectLst/>
              <a:latin typeface="Kokila" panose="020B0604020202020204" pitchFamily="34" charset="0"/>
              <a:ea typeface="Aptos" panose="020B0004020202020204" pitchFamily="34" charset="0"/>
              <a:cs typeface="Kokila" panose="020B0604020202020204" pitchFamily="34" charset="0"/>
            </a:endParaRP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Identify the Problem:</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Understand the root cause of the conflict or obstacle clearly without assumptions.</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Gather Information:</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Collect relevant facts, perspectives, and data related to the issue.</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Analyze the Problem:</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Break down the conflict or obstacle to understand underlying issues and potential impacts.</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Generate Possible Solutions:</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Brainstorm different approaches to resolve the conflict or overcome the obstacle.</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Evaluate Solutions:</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Weigh pros and cons of each option considering feasibility, resources, and impact.</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Choose and Implement a Solution:</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Select the best course of action and put it into practice.</a:t>
            </a:r>
          </a:p>
          <a:p>
            <a:pPr marL="342900" marR="0" lvl="0" indent="-342900">
              <a:lnSpc>
                <a:spcPct val="115000"/>
              </a:lnSpc>
              <a:spcAft>
                <a:spcPts val="800"/>
              </a:spcAft>
              <a:buFont typeface="+mj-lt"/>
              <a:buAutoNum type="arabicPeriod"/>
              <a:tabLst>
                <a:tab pos="457200" algn="l"/>
              </a:tabLst>
            </a:pPr>
            <a:r>
              <a:rPr lang="en-US" sz="2000" b="1" kern="100">
                <a:effectLst/>
                <a:latin typeface="Kokila" panose="020B0604020202020204" pitchFamily="34" charset="0"/>
                <a:ea typeface="Aptos" panose="020B0004020202020204" pitchFamily="34" charset="0"/>
                <a:cs typeface="Kokila" panose="020B0604020202020204" pitchFamily="34" charset="0"/>
              </a:rPr>
              <a:t>Monitor and Follow Up:</a:t>
            </a:r>
            <a:br>
              <a:rPr lang="en-US" sz="2000" kern="100">
                <a:effectLst/>
                <a:latin typeface="Kokila" panose="020B0604020202020204" pitchFamily="34" charset="0"/>
                <a:ea typeface="Aptos" panose="020B0004020202020204" pitchFamily="34" charset="0"/>
                <a:cs typeface="Kokila" panose="020B0604020202020204" pitchFamily="34" charset="0"/>
              </a:rPr>
            </a:br>
            <a:r>
              <a:rPr lang="en-US" sz="2000" kern="100">
                <a:effectLst/>
                <a:latin typeface="Kokila" panose="020B0604020202020204" pitchFamily="34" charset="0"/>
                <a:ea typeface="Aptos" panose="020B0004020202020204" pitchFamily="34" charset="0"/>
                <a:cs typeface="Kokila" panose="020B0604020202020204" pitchFamily="34" charset="0"/>
              </a:rPr>
              <a:t>Track progress and make adjustments if needed to ensure the solution works effectively.</a:t>
            </a:r>
          </a:p>
        </p:txBody>
      </p:sp>
    </p:spTree>
    <p:extLst>
      <p:ext uri="{BB962C8B-B14F-4D97-AF65-F5344CB8AC3E}">
        <p14:creationId xmlns:p14="http://schemas.microsoft.com/office/powerpoint/2010/main" val="55622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248086-34B0-6AB9-70D9-13394E210E98}"/>
              </a:ext>
            </a:extLst>
          </p:cNvPr>
          <p:cNvSpPr txBox="1"/>
          <p:nvPr/>
        </p:nvSpPr>
        <p:spPr>
          <a:xfrm>
            <a:off x="474133" y="168315"/>
            <a:ext cx="6096000" cy="4176528"/>
          </a:xfrm>
          <a:prstGeom prst="rect">
            <a:avLst/>
          </a:prstGeom>
          <a:noFill/>
        </p:spPr>
        <p:txBody>
          <a:bodyPr wrap="square">
            <a:spAutoFit/>
          </a:bodyPr>
          <a:lstStyle/>
          <a:p>
            <a:pPr marL="0" marR="0">
              <a:lnSpc>
                <a:spcPct val="115000"/>
              </a:lnSpc>
              <a:spcAft>
                <a:spcPts val="800"/>
              </a:spcAft>
              <a:buNone/>
            </a:pPr>
            <a:r>
              <a:rPr lang="en-US" sz="2800" b="1" kern="100">
                <a:effectLst/>
                <a:latin typeface="Kokila" panose="020B0604020202020204" pitchFamily="34" charset="0"/>
                <a:ea typeface="Aptos" panose="020B0004020202020204" pitchFamily="34" charset="0"/>
                <a:cs typeface="Kokila" panose="020B0604020202020204" pitchFamily="34" charset="0"/>
              </a:rPr>
              <a:t>Skills Involved:</a:t>
            </a:r>
            <a:endParaRPr lang="en-US" sz="2800" kern="100">
              <a:effectLst/>
              <a:latin typeface="Kokila" panose="020B0604020202020204" pitchFamily="34" charset="0"/>
              <a:ea typeface="Aptos" panose="020B0004020202020204" pitchFamily="34" charset="0"/>
              <a:cs typeface="Kokila"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Active listening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Emotional intelligence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Negotiation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Critical thinking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Communication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Decision-making</a:t>
            </a:r>
          </a:p>
        </p:txBody>
      </p:sp>
      <p:sp>
        <p:nvSpPr>
          <p:cNvPr id="7" name="TextBox 6">
            <a:extLst>
              <a:ext uri="{FF2B5EF4-FFF2-40B4-BE49-F238E27FC236}">
                <a16:creationId xmlns:a16="http://schemas.microsoft.com/office/drawing/2014/main" id="{81C7E0F6-D43F-8B52-958A-4385A187BA24}"/>
              </a:ext>
            </a:extLst>
          </p:cNvPr>
          <p:cNvSpPr txBox="1"/>
          <p:nvPr/>
        </p:nvSpPr>
        <p:spPr>
          <a:xfrm>
            <a:off x="474133" y="4189235"/>
            <a:ext cx="11531600" cy="2569934"/>
          </a:xfrm>
          <a:prstGeom prst="rect">
            <a:avLst/>
          </a:prstGeom>
          <a:noFill/>
        </p:spPr>
        <p:txBody>
          <a:bodyPr wrap="square">
            <a:spAutoFit/>
          </a:bodyPr>
          <a:lstStyle/>
          <a:p>
            <a:pPr marL="0" marR="0">
              <a:lnSpc>
                <a:spcPct val="115000"/>
              </a:lnSpc>
              <a:spcAft>
                <a:spcPts val="800"/>
              </a:spcAft>
              <a:buNone/>
            </a:pPr>
            <a:r>
              <a:rPr lang="en-US" sz="2800" b="1" kern="100">
                <a:effectLst/>
                <a:latin typeface="Kokila" panose="020B0604020202020204" pitchFamily="34" charset="0"/>
                <a:ea typeface="Aptos" panose="020B0004020202020204" pitchFamily="34" charset="0"/>
                <a:cs typeface="Kokila" panose="020B0604020202020204" pitchFamily="34" charset="0"/>
              </a:rPr>
              <a:t>Example:</a:t>
            </a:r>
            <a:br>
              <a:rPr lang="en-US" sz="2800" kern="100">
                <a:effectLst/>
                <a:latin typeface="Kokila" panose="020B0604020202020204" pitchFamily="34" charset="0"/>
                <a:ea typeface="Aptos" panose="020B0004020202020204" pitchFamily="34" charset="0"/>
                <a:cs typeface="Kokila" panose="020B0604020202020204" pitchFamily="34" charset="0"/>
              </a:rPr>
            </a:br>
            <a:r>
              <a:rPr lang="en-US" sz="2800" kern="100">
                <a:effectLst/>
                <a:latin typeface="Kokila" panose="020B0604020202020204" pitchFamily="34" charset="0"/>
                <a:ea typeface="Aptos" panose="020B0004020202020204" pitchFamily="34" charset="0"/>
                <a:cs typeface="Kokila" panose="020B0604020202020204" pitchFamily="34" charset="0"/>
              </a:rPr>
              <a:t>When a team member disagrees about project deadlines causing tension, a good problem solver listens to all sides, finds the root cause (like workload or unclear expectations), discusses alternatives (rescheduling, reassigning tasks), and implements a solution everyone agrees on to keep the project moving smoothly.</a:t>
            </a:r>
          </a:p>
        </p:txBody>
      </p:sp>
    </p:spTree>
    <p:extLst>
      <p:ext uri="{BB962C8B-B14F-4D97-AF65-F5344CB8AC3E}">
        <p14:creationId xmlns:p14="http://schemas.microsoft.com/office/powerpoint/2010/main" val="2659312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FE1719-6678-1368-8293-5F6F47AA419B}"/>
              </a:ext>
            </a:extLst>
          </p:cNvPr>
          <p:cNvSpPr txBox="1">
            <a:spLocks/>
          </p:cNvSpPr>
          <p:nvPr/>
        </p:nvSpPr>
        <p:spPr>
          <a:xfrm>
            <a:off x="834215" y="2494160"/>
            <a:ext cx="6243918" cy="6391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NP" sz="5400" b="1">
                <a:latin typeface="Kokila" panose="020B0604020202020204" pitchFamily="34" charset="0"/>
                <a:cs typeface="Kokila" panose="020B0604020202020204" pitchFamily="34" charset="0"/>
              </a:rPr>
              <a:t>Communication</a:t>
            </a:r>
            <a:endParaRPr lang="en-NP" sz="5400">
              <a:latin typeface="Kokila" panose="020B0604020202020204" pitchFamily="34" charset="0"/>
              <a:cs typeface="Kokila" panose="020B0604020202020204" pitchFamily="34" charset="0"/>
            </a:endParaRPr>
          </a:p>
        </p:txBody>
      </p:sp>
      <p:sp>
        <p:nvSpPr>
          <p:cNvPr id="5" name="Content Placeholder 2">
            <a:extLst>
              <a:ext uri="{FF2B5EF4-FFF2-40B4-BE49-F238E27FC236}">
                <a16:creationId xmlns:a16="http://schemas.microsoft.com/office/drawing/2014/main" id="{7C0D67E9-B186-BFB9-490D-CD7049F47F86}"/>
              </a:ext>
            </a:extLst>
          </p:cNvPr>
          <p:cNvSpPr txBox="1">
            <a:spLocks/>
          </p:cNvSpPr>
          <p:nvPr/>
        </p:nvSpPr>
        <p:spPr>
          <a:xfrm>
            <a:off x="834215" y="3022600"/>
            <a:ext cx="6720489" cy="63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P" sz="4000">
                <a:latin typeface="Kokila" panose="020B0604020202020204" pitchFamily="34" charset="0"/>
                <a:cs typeface="Kokila" panose="020B0604020202020204" pitchFamily="34" charset="0"/>
              </a:rPr>
              <a:t>Acts as a bridge between the team </a:t>
            </a:r>
          </a:p>
          <a:p>
            <a:pPr marL="0" indent="0">
              <a:buNone/>
            </a:pPr>
            <a:r>
              <a:rPr lang="en-NP" sz="4000">
                <a:latin typeface="Kokila" panose="020B0604020202020204" pitchFamily="34" charset="0"/>
                <a:cs typeface="Kokila" panose="020B0604020202020204" pitchFamily="34" charset="0"/>
              </a:rPr>
              <a:t>and higher authorities or external stakeholders.</a:t>
            </a:r>
          </a:p>
        </p:txBody>
      </p:sp>
      <p:pic>
        <p:nvPicPr>
          <p:cNvPr id="11266" name="Picture 2" descr="How to Communicate More Effectively in the Workplace - Professional &amp;  Executive Development | Harvard DCE">
            <a:extLst>
              <a:ext uri="{FF2B5EF4-FFF2-40B4-BE49-F238E27FC236}">
                <a16:creationId xmlns:a16="http://schemas.microsoft.com/office/drawing/2014/main" id="{D390EF9C-0A7A-152D-8B47-1B152B8F5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8133" y="321733"/>
            <a:ext cx="4925608" cy="6388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81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642FA9-9437-069F-FFDC-7ECFB7FBD298}"/>
              </a:ext>
            </a:extLst>
          </p:cNvPr>
          <p:cNvSpPr txBox="1"/>
          <p:nvPr/>
        </p:nvSpPr>
        <p:spPr>
          <a:xfrm>
            <a:off x="507999" y="1256583"/>
            <a:ext cx="10718799" cy="3631763"/>
          </a:xfrm>
          <a:prstGeom prst="rect">
            <a:avLst/>
          </a:prstGeom>
          <a:noFill/>
        </p:spPr>
        <p:txBody>
          <a:bodyPr wrap="square">
            <a:spAutoFit/>
          </a:bodyPr>
          <a:lstStyle/>
          <a:p>
            <a:pPr marL="0" marR="0">
              <a:lnSpc>
                <a:spcPct val="115000"/>
              </a:lnSpc>
              <a:spcAft>
                <a:spcPts val="800"/>
              </a:spcAft>
              <a:buNone/>
            </a:pPr>
            <a:r>
              <a:rPr lang="en-US" sz="4000" b="1" kern="100">
                <a:effectLst/>
                <a:latin typeface="Kokila" panose="020B0604020202020204" pitchFamily="34" charset="0"/>
                <a:ea typeface="Aptos" panose="020B0004020202020204" pitchFamily="34" charset="0"/>
                <a:cs typeface="Kokila" panose="020B0604020202020204" pitchFamily="34" charset="0"/>
              </a:rPr>
              <a:t>Definition:</a:t>
            </a:r>
            <a:br>
              <a:rPr lang="en-US" sz="4000" kern="100">
                <a:effectLst/>
                <a:latin typeface="Kokila" panose="020B0604020202020204" pitchFamily="34" charset="0"/>
                <a:ea typeface="Aptos" panose="020B0004020202020204" pitchFamily="34" charset="0"/>
                <a:cs typeface="Kokila" panose="020B0604020202020204" pitchFamily="34" charset="0"/>
              </a:rPr>
            </a:br>
            <a:r>
              <a:rPr lang="en-US" sz="4000" kern="100">
                <a:effectLst/>
                <a:latin typeface="Kokila" panose="020B0604020202020204" pitchFamily="34" charset="0"/>
                <a:ea typeface="Aptos" panose="020B0004020202020204" pitchFamily="34" charset="0"/>
                <a:cs typeface="Kokila" panose="020B0604020202020204" pitchFamily="34" charset="0"/>
              </a:rPr>
              <a:t>Communication in leadership means effectively conveying information, feedback, and concerns between the team and higher authorities or external stakeholders to ensure clarity, alignment, and mutual understanding.</a:t>
            </a:r>
          </a:p>
        </p:txBody>
      </p:sp>
    </p:spTree>
    <p:extLst>
      <p:ext uri="{BB962C8B-B14F-4D97-AF65-F5344CB8AC3E}">
        <p14:creationId xmlns:p14="http://schemas.microsoft.com/office/powerpoint/2010/main" val="98961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D950C1-90D2-336D-CE66-8A8E844F6376}"/>
              </a:ext>
            </a:extLst>
          </p:cNvPr>
          <p:cNvSpPr txBox="1"/>
          <p:nvPr/>
        </p:nvSpPr>
        <p:spPr>
          <a:xfrm>
            <a:off x="287866" y="0"/>
            <a:ext cx="11616267" cy="6654129"/>
          </a:xfrm>
          <a:prstGeom prst="rect">
            <a:avLst/>
          </a:prstGeom>
          <a:noFill/>
        </p:spPr>
        <p:txBody>
          <a:bodyPr wrap="square">
            <a:spAutoFit/>
          </a:bodyPr>
          <a:lstStyle/>
          <a:p>
            <a:pPr marL="0" marR="0">
              <a:lnSpc>
                <a:spcPct val="115000"/>
              </a:lnSpc>
              <a:spcAft>
                <a:spcPts val="800"/>
              </a:spcAft>
              <a:buNone/>
            </a:pPr>
            <a:r>
              <a:rPr lang="en-US" sz="2400" b="1" kern="100">
                <a:effectLst/>
                <a:latin typeface="Kokila" panose="020B0604020202020204" pitchFamily="34" charset="0"/>
                <a:ea typeface="Aptos" panose="020B0004020202020204" pitchFamily="34" charset="0"/>
                <a:cs typeface="Kokila" panose="020B0604020202020204" pitchFamily="34" charset="0"/>
              </a:rPr>
              <a:t>Key Responsibilities:</a:t>
            </a:r>
            <a:endParaRPr lang="en-US" sz="2400" kern="100">
              <a:effectLst/>
              <a:latin typeface="Kokila" panose="020B0604020202020204" pitchFamily="34" charset="0"/>
              <a:ea typeface="Aptos" panose="020B0004020202020204" pitchFamily="34" charset="0"/>
              <a:cs typeface="Kokila" panose="020B0604020202020204" pitchFamily="34" charset="0"/>
            </a:endParaRP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Listening and Understanding:</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Pay attention to the needs, challenges, and feedback from both the team and stakeholders.</a:t>
            </a: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Clear and Transparent Messaging:</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Share information honestly and clearly, avoiding misunderstandings or confusion.</a:t>
            </a: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Advocacy for the Team:</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Represent the team’s ideas, achievements, and concerns accurately to higher authorities.</a:t>
            </a: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Relay Expectations and Decisions:</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Communicate decisions, policies, and expectations from authorities to the team in a way they understand and can act on.</a:t>
            </a: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Build Trust and Relationships:</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Maintain open and respectful dialogue to foster cooperation and collaboration.</a:t>
            </a:r>
          </a:p>
          <a:p>
            <a:pPr marL="342900" marR="0" lvl="0" indent="-342900">
              <a:lnSpc>
                <a:spcPct val="115000"/>
              </a:lnSpc>
              <a:spcAft>
                <a:spcPts val="800"/>
              </a:spcAft>
              <a:buFont typeface="+mj-lt"/>
              <a:buAutoNum type="arabicPeriod"/>
              <a:tabLst>
                <a:tab pos="457200" algn="l"/>
              </a:tabLst>
            </a:pPr>
            <a:r>
              <a:rPr lang="en-US" sz="2400" b="1" kern="100">
                <a:effectLst/>
                <a:latin typeface="Kokila" panose="020B0604020202020204" pitchFamily="34" charset="0"/>
                <a:ea typeface="Aptos" panose="020B0004020202020204" pitchFamily="34" charset="0"/>
                <a:cs typeface="Kokila" panose="020B0604020202020204" pitchFamily="34" charset="0"/>
              </a:rPr>
              <a:t>Feedback Loop:</a:t>
            </a:r>
            <a:br>
              <a:rPr lang="en-US" sz="2400" kern="100">
                <a:effectLst/>
                <a:latin typeface="Kokila" panose="020B0604020202020204" pitchFamily="34" charset="0"/>
                <a:ea typeface="Aptos" panose="020B0004020202020204" pitchFamily="34" charset="0"/>
                <a:cs typeface="Kokila" panose="020B0604020202020204" pitchFamily="34" charset="0"/>
              </a:rPr>
            </a:br>
            <a:r>
              <a:rPr lang="en-US" sz="2400" kern="100">
                <a:effectLst/>
                <a:latin typeface="Kokila" panose="020B0604020202020204" pitchFamily="34" charset="0"/>
                <a:ea typeface="Aptos" panose="020B0004020202020204" pitchFamily="34" charset="0"/>
                <a:cs typeface="Kokila" panose="020B0604020202020204" pitchFamily="34" charset="0"/>
              </a:rPr>
              <a:t>Ensure two-way communication so feedback from both sides is heard and addressed promptly.</a:t>
            </a:r>
          </a:p>
        </p:txBody>
      </p:sp>
    </p:spTree>
    <p:extLst>
      <p:ext uri="{BB962C8B-B14F-4D97-AF65-F5344CB8AC3E}">
        <p14:creationId xmlns:p14="http://schemas.microsoft.com/office/powerpoint/2010/main" val="8345798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930DDD-B761-B311-25EC-F2A0BA8AF2D1}"/>
              </a:ext>
            </a:extLst>
          </p:cNvPr>
          <p:cNvSpPr txBox="1"/>
          <p:nvPr/>
        </p:nvSpPr>
        <p:spPr>
          <a:xfrm>
            <a:off x="711199" y="270646"/>
            <a:ext cx="6891867" cy="4111895"/>
          </a:xfrm>
          <a:prstGeom prst="rect">
            <a:avLst/>
          </a:prstGeom>
          <a:noFill/>
        </p:spPr>
        <p:txBody>
          <a:bodyPr wrap="square">
            <a:spAutoFit/>
          </a:bodyPr>
          <a:lstStyle/>
          <a:p>
            <a:pPr marL="0" marR="0">
              <a:lnSpc>
                <a:spcPct val="115000"/>
              </a:lnSpc>
              <a:spcAft>
                <a:spcPts val="800"/>
              </a:spcAft>
              <a:buNone/>
            </a:pPr>
            <a:r>
              <a:rPr lang="en-US" sz="2800" b="1" kern="100">
                <a:effectLst/>
                <a:latin typeface="Kokila" panose="020B0604020202020204" pitchFamily="34" charset="0"/>
                <a:ea typeface="Aptos" panose="020B0004020202020204" pitchFamily="34" charset="0"/>
                <a:cs typeface="Kokila" panose="020B0604020202020204" pitchFamily="34" charset="0"/>
              </a:rPr>
              <a:t>Skills Involved:</a:t>
            </a:r>
            <a:endParaRPr lang="en-US" sz="2800" kern="100">
              <a:effectLst/>
              <a:latin typeface="Kokila" panose="020B0604020202020204" pitchFamily="34" charset="0"/>
              <a:ea typeface="Aptos" panose="020B0004020202020204" pitchFamily="34" charset="0"/>
              <a:cs typeface="Kokila"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Active listening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Clarity in verbal and written communication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Diplomacy and tact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Emotional intelligence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a:effectLst/>
                <a:latin typeface="Kokila" panose="020B0604020202020204" pitchFamily="34" charset="0"/>
                <a:ea typeface="Aptos" panose="020B0004020202020204" pitchFamily="34" charset="0"/>
                <a:cs typeface="Kokila" panose="020B0604020202020204" pitchFamily="34" charset="0"/>
              </a:rPr>
              <a:t>Negotiation</a:t>
            </a:r>
          </a:p>
          <a:p>
            <a:pPr>
              <a:buNone/>
            </a:pPr>
            <a:r>
              <a:rPr lang="en-US" sz="2800">
                <a:effectLst/>
                <a:latin typeface="Kokila" panose="020B0604020202020204" pitchFamily="34" charset="0"/>
                <a:ea typeface="Aptos" panose="020B0004020202020204" pitchFamily="34" charset="0"/>
                <a:cs typeface="Kokila" panose="020B0604020202020204" pitchFamily="34" charset="0"/>
              </a:rPr>
              <a:t>Patience</a:t>
            </a:r>
            <a:endParaRPr lang="en-US" sz="2800">
              <a:latin typeface="Kokila" panose="020B0604020202020204" pitchFamily="34" charset="0"/>
              <a:cs typeface="Kokila" panose="020B0604020202020204" pitchFamily="34" charset="0"/>
            </a:endParaRPr>
          </a:p>
        </p:txBody>
      </p:sp>
      <p:sp>
        <p:nvSpPr>
          <p:cNvPr id="7" name="TextBox 6">
            <a:extLst>
              <a:ext uri="{FF2B5EF4-FFF2-40B4-BE49-F238E27FC236}">
                <a16:creationId xmlns:a16="http://schemas.microsoft.com/office/drawing/2014/main" id="{7FE04028-3D45-1F89-DCEA-543B1A706A53}"/>
              </a:ext>
            </a:extLst>
          </p:cNvPr>
          <p:cNvSpPr txBox="1"/>
          <p:nvPr/>
        </p:nvSpPr>
        <p:spPr>
          <a:xfrm>
            <a:off x="474133" y="4382541"/>
            <a:ext cx="11599334" cy="2357568"/>
          </a:xfrm>
          <a:prstGeom prst="rect">
            <a:avLst/>
          </a:prstGeom>
          <a:noFill/>
        </p:spPr>
        <p:txBody>
          <a:bodyPr wrap="square">
            <a:spAutoFit/>
          </a:bodyPr>
          <a:lstStyle/>
          <a:p>
            <a:pPr marL="0" marR="0">
              <a:lnSpc>
                <a:spcPct val="115000"/>
              </a:lnSpc>
              <a:spcAft>
                <a:spcPts val="800"/>
              </a:spcAft>
              <a:buNone/>
            </a:pPr>
            <a:r>
              <a:rPr lang="en-US" sz="3200" b="1" kern="100">
                <a:effectLst/>
                <a:latin typeface="Kokila" panose="020B0604020202020204" pitchFamily="34" charset="0"/>
                <a:ea typeface="Aptos" panose="020B0004020202020204" pitchFamily="34" charset="0"/>
                <a:cs typeface="Kokila" panose="020B0604020202020204" pitchFamily="34" charset="0"/>
              </a:rPr>
              <a:t>Example:</a:t>
            </a:r>
            <a:br>
              <a:rPr lang="en-US" sz="3200" kern="100">
                <a:effectLst/>
                <a:latin typeface="Kokila" panose="020B0604020202020204" pitchFamily="34" charset="0"/>
                <a:ea typeface="Aptos" panose="020B0004020202020204" pitchFamily="34" charset="0"/>
                <a:cs typeface="Kokila" panose="020B0604020202020204" pitchFamily="34" charset="0"/>
              </a:rPr>
            </a:br>
            <a:r>
              <a:rPr lang="en-US" sz="3200" kern="100">
                <a:effectLst/>
                <a:latin typeface="Kokila" panose="020B0604020202020204" pitchFamily="34" charset="0"/>
                <a:ea typeface="Aptos" panose="020B0004020202020204" pitchFamily="34" charset="0"/>
                <a:cs typeface="Kokila" panose="020B0604020202020204" pitchFamily="34" charset="0"/>
              </a:rPr>
              <a:t>A leader listens to the team’s concerns about resource shortages and communicates these clearly to the management, while also updating the team about management’s decisions and reasons behind them. This ensures both sides feel heard and work together smoothly.</a:t>
            </a:r>
          </a:p>
        </p:txBody>
      </p:sp>
    </p:spTree>
    <p:extLst>
      <p:ext uri="{BB962C8B-B14F-4D97-AF65-F5344CB8AC3E}">
        <p14:creationId xmlns:p14="http://schemas.microsoft.com/office/powerpoint/2010/main" val="359339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86FF5-9615-DF6D-8892-2549E2679E1A}"/>
              </a:ext>
            </a:extLst>
          </p:cNvPr>
          <p:cNvSpPr>
            <a:spLocks noGrp="1"/>
          </p:cNvSpPr>
          <p:nvPr>
            <p:ph type="title"/>
          </p:nvPr>
        </p:nvSpPr>
        <p:spPr>
          <a:xfrm>
            <a:off x="0" y="5532437"/>
            <a:ext cx="10515600" cy="1325563"/>
          </a:xfrm>
        </p:spPr>
        <p:txBody>
          <a:bodyPr>
            <a:normAutofit fontScale="90000"/>
          </a:bodyPr>
          <a:lstStyle/>
          <a:p>
            <a:r>
              <a:rPr lang="en-NP" sz="8800">
                <a:latin typeface="Kokila" panose="020B0604020202020204" pitchFamily="34" charset="0"/>
                <a:cs typeface="Kokila" panose="020B0604020202020204" pitchFamily="34" charset="0"/>
              </a:rPr>
              <a:t>The End</a:t>
            </a:r>
          </a:p>
        </p:txBody>
      </p:sp>
    </p:spTree>
    <p:extLst>
      <p:ext uri="{BB962C8B-B14F-4D97-AF65-F5344CB8AC3E}">
        <p14:creationId xmlns:p14="http://schemas.microsoft.com/office/powerpoint/2010/main" val="396689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Wood Type</Template>
  <TotalTime>305</TotalTime>
  <Words>2524</Words>
  <Application>Microsoft Macintosh PowerPoint</Application>
  <PresentationFormat>Widescreen</PresentationFormat>
  <Paragraphs>276</Paragraphs>
  <Slides>39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Aptos</vt:lpstr>
      <vt:lpstr>Arial</vt:lpstr>
      <vt:lpstr>Calibri</vt:lpstr>
      <vt:lpstr>Kokila</vt:lpstr>
      <vt:lpstr>Rockwell</vt:lpstr>
      <vt:lpstr>Rockwell Condensed</vt:lpstr>
      <vt:lpstr>Rockwell Extra Bold</vt:lpstr>
      <vt:lpstr>Symbol</vt:lpstr>
      <vt:lpstr>Wingdings</vt:lpstr>
      <vt:lpstr>Wood Type</vt:lpstr>
      <vt:lpstr>Role and Function of a Leader </vt:lpstr>
      <vt:lpstr>PowerPoint Presentation</vt:lpstr>
      <vt:lpstr>Visionary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completed upto here "Monday"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End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Hari Prasad Regmi</dc:creator>
  <cp:keywords/>
  <dc:description/>
  <cp:lastModifiedBy>Hari Prasad Regmi</cp:lastModifiedBy>
  <cp:revision>12</cp:revision>
  <dcterms:created xsi:type="dcterms:W3CDTF">2025-07-07T05:48:58Z</dcterms:created>
  <dcterms:modified xsi:type="dcterms:W3CDTF">2025-07-28T14:44:02Z</dcterms:modified>
  <cp:category/>
</cp:coreProperties>
</file>