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0"/>
  </p:normalViewPr>
  <p:slideViewPr>
    <p:cSldViewPr snapToGrid="0">
      <p:cViewPr varScale="1">
        <p:scale>
          <a:sx n="111" d="100"/>
          <a:sy n="111" d="100"/>
        </p:scale>
        <p:origin x="1384" y="200"/>
      </p:cViewPr>
      <p:guideLst>
        <p:guide orient="horz" pos="2160"/>
        <p:guide pos="2880"/>
      </p:guideLst>
    </p:cSldViewPr>
  </p:slideViewPr>
  <p:notesTextViewPr>
    <p:cViewPr>
      <p:scale>
        <a:sx n="1" d="1"/>
        <a:sy n="1" d="1"/>
      </p:scale>
      <p:origin x="0" y="0"/>
    </p:cViewPr>
  </p:notesTextViewPr>
  <p:notesViewPr>
    <p:cSldViewPr snapToGrid="0">
      <p:cViewPr varScale="1">
        <p:scale>
          <a:sx n="89" d="100"/>
          <a:sy n="89" d="100"/>
        </p:scale>
        <p:origin x="3488"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ebdc6799d8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gebdc6799d8_2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ebdc6799d8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ebdc6799d8_2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ebdc6799d8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gebdc6799d8_2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bdc6799d8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gebdc6799d8_2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ebdc6799d8_2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ebdc6799d8_2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ebdc6799d8_2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gebdc6799d8_2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ebdc6799d8_2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gebdc6799d8_2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bdc6799d8_2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ebdc6799d8_2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ebdc6799d8_2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ebdc6799d8_2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bdc6799d8_2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ebdc6799d8_2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ebdc6799d8_2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ebdc6799d8_2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ebdc6799d8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ebdc6799d8_2_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ebdc6799d8_2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ebdc6799d8_2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ebdc6799d8_2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ebdc6799d8_2_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ebdc6799d8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gebdc6799d8_2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ebdc6799d8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ebdc6799d8_2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685800" y="625716"/>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br>
              <a:rPr lang="en-GB"/>
            </a:br>
            <a:r>
              <a:rPr lang="en-GB" sz="2800"/>
              <a:t>THE LOCAL CHURCH IN MISSION</a:t>
            </a:r>
            <a:r>
              <a:rPr lang="ne-NP"/>
              <a:t> </a:t>
            </a:r>
            <a:br>
              <a:rPr lang="en-US"/>
            </a:br>
            <a:r>
              <a:rPr lang="ne-NP" sz="6600">
                <a:latin typeface="Kokila" panose="020B0604020202020204" pitchFamily="34" charset="0"/>
                <a:cs typeface="Kokila" panose="020B0604020202020204" pitchFamily="34" charset="0"/>
              </a:rPr>
              <a:t>मिशनमा स्थानीय चर्च</a:t>
            </a:r>
            <a:endParaRPr>
              <a:latin typeface="Kokila" panose="020B0604020202020204" pitchFamily="34" charset="0"/>
              <a:cs typeface="Kokila" panose="020B0604020202020204" pitchFamily="34" charset="0"/>
            </a:endParaRPr>
          </a:p>
        </p:txBody>
      </p:sp>
      <p:sp>
        <p:nvSpPr>
          <p:cNvPr id="85" name="Google Shape;85;p13"/>
          <p:cNvSpPr txBox="1">
            <a:spLocks noGrp="1"/>
          </p:cNvSpPr>
          <p:nvPr>
            <p:ph type="subTitle" idx="1"/>
          </p:nvPr>
        </p:nvSpPr>
        <p:spPr>
          <a:xfrm>
            <a:off x="685800" y="2552700"/>
            <a:ext cx="7879466" cy="1752600"/>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spcBef>
                <a:spcPts val="0"/>
              </a:spcBef>
              <a:spcAft>
                <a:spcPts val="0"/>
              </a:spcAft>
              <a:buClr>
                <a:srgbClr val="888888"/>
              </a:buClr>
              <a:buSzPct val="100000"/>
              <a:buNone/>
            </a:pPr>
            <a:r>
              <a:rPr lang="en-GB"/>
              <a:t>Acts 1:8 </a:t>
            </a:r>
            <a:endParaRPr/>
          </a:p>
          <a:p>
            <a:pPr marL="0" lvl="0" indent="0" algn="ctr" rtl="0">
              <a:spcBef>
                <a:spcPts val="496"/>
              </a:spcBef>
              <a:spcAft>
                <a:spcPts val="0"/>
              </a:spcAft>
              <a:buClr>
                <a:srgbClr val="888888"/>
              </a:buClr>
              <a:buSzPct val="100000"/>
              <a:buNone/>
            </a:pPr>
            <a:r>
              <a:rPr lang="en-GB" sz="3100"/>
              <a:t>But you shall receive power when the Holy Spirit has come upon you and you shall be witnesses to Me in Jerusalem and in all Judea and Samaria, and to the end of the earth.</a:t>
            </a:r>
          </a:p>
          <a:p>
            <a:pPr marL="0" lvl="0" indent="0" algn="ctr" rtl="0">
              <a:spcBef>
                <a:spcPts val="496"/>
              </a:spcBef>
              <a:spcAft>
                <a:spcPts val="0"/>
              </a:spcAft>
              <a:buClr>
                <a:srgbClr val="888888"/>
              </a:buClr>
              <a:buSzPct val="100000"/>
              <a:buNone/>
            </a:pPr>
            <a:r>
              <a:rPr lang="ne-NP" b="0" i="0">
                <a:solidFill>
                  <a:srgbClr val="FF3D4D"/>
                </a:solidFill>
                <a:effectLst/>
                <a:highlight>
                  <a:srgbClr val="FFFFFF"/>
                </a:highlight>
                <a:latin typeface="Kokila" panose="020B0604020202020204" pitchFamily="34" charset="0"/>
                <a:cs typeface="Kokila" panose="020B0604020202020204" pitchFamily="34" charset="0"/>
              </a:rPr>
              <a:t> </a:t>
            </a:r>
            <a:r>
              <a:rPr lang="ne-NP" sz="5200" b="0" i="0">
                <a:solidFill>
                  <a:srgbClr val="FF3D4D"/>
                </a:solidFill>
                <a:effectLst/>
                <a:highlight>
                  <a:srgbClr val="FFFFFF"/>
                </a:highlight>
                <a:latin typeface="Kokila" panose="020B0604020202020204" pitchFamily="34" charset="0"/>
                <a:cs typeface="Kokila" panose="020B0604020202020204" pitchFamily="34" charset="0"/>
              </a:rPr>
              <a:t>र पवित्र आत्‍मा तिमीहरूमा आउनुभएपछि तिमीहरूले शक्ति पाउनेछौ,</a:t>
            </a:r>
            <a:r>
              <a:rPr lang="ne-NP" sz="5200" b="0" i="0">
                <a:solidFill>
                  <a:srgbClr val="121212"/>
                </a:solidFill>
                <a:effectLst/>
                <a:highlight>
                  <a:srgbClr val="FFFFFF"/>
                </a:highlight>
                <a:latin typeface="Kokila" panose="020B0604020202020204" pitchFamily="34" charset="0"/>
                <a:cs typeface="Kokila" panose="020B0604020202020204" pitchFamily="34" charset="0"/>
              </a:rPr>
              <a:t>  </a:t>
            </a:r>
            <a:r>
              <a:rPr lang="ne-NP" sz="5200" b="0" i="0">
                <a:solidFill>
                  <a:srgbClr val="FF3D4D"/>
                </a:solidFill>
                <a:effectLst/>
                <a:highlight>
                  <a:srgbClr val="FFFFFF"/>
                </a:highlight>
                <a:latin typeface="Kokila" panose="020B0604020202020204" pitchFamily="34" charset="0"/>
                <a:cs typeface="Kokila" panose="020B0604020202020204" pitchFamily="34" charset="0"/>
              </a:rPr>
              <a:t>र तिमीहरू यरूशलेममा, सारा यहूदियामा, सामरियामा र पृथ्‍वीको अन्‍तिम छेउसम्‍म मेरा साक्षी हुनेछौ।”</a:t>
            </a:r>
            <a:endParaRPr>
              <a:latin typeface="Kokila" panose="020B0604020202020204" pitchFamily="34" charset="0"/>
              <a:cs typeface="Kokil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2000"/>
              <a:t>The Four Metaphors of the Church</a:t>
            </a:r>
            <a:br>
              <a:rPr lang="en-GB" sz="3200"/>
            </a:br>
            <a:r>
              <a:rPr lang="ne-NP" sz="7200">
                <a:latin typeface="Kokila" panose="020B0604020202020204" pitchFamily="34" charset="0"/>
                <a:cs typeface="Kokila" panose="020B0604020202020204" pitchFamily="34" charset="0"/>
              </a:rPr>
              <a:t>चर्चको चार रूपकहरू</a:t>
            </a:r>
            <a:endParaRPr>
              <a:latin typeface="Kokila" panose="020B0604020202020204" pitchFamily="34" charset="0"/>
              <a:cs typeface="Kokila" panose="020B0604020202020204" pitchFamily="34" charset="0"/>
            </a:endParaRPr>
          </a:p>
        </p:txBody>
      </p:sp>
      <p:sp>
        <p:nvSpPr>
          <p:cNvPr id="97" name="Google Shape;97;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GB" sz="1800"/>
              <a:t>HOSPITAL</a:t>
            </a:r>
            <a:endParaRPr sz="1800"/>
          </a:p>
          <a:p>
            <a:pPr marL="514350" lvl="0" indent="-514350" algn="l" rtl="0">
              <a:spcBef>
                <a:spcPts val="640"/>
              </a:spcBef>
              <a:spcAft>
                <a:spcPts val="0"/>
              </a:spcAft>
              <a:buClr>
                <a:schemeClr val="dk1"/>
              </a:buClr>
              <a:buSzPts val="3200"/>
              <a:buChar char="•"/>
            </a:pPr>
            <a:r>
              <a:rPr lang="en-GB" sz="1400"/>
              <a:t>The church is a healing centre where the sick come to be healed</a:t>
            </a:r>
            <a:endParaRPr sz="1400"/>
          </a:p>
          <a:p>
            <a:pPr marL="514350" lvl="0" indent="-514350" algn="l" rtl="0">
              <a:spcBef>
                <a:spcPts val="640"/>
              </a:spcBef>
              <a:spcAft>
                <a:spcPts val="0"/>
              </a:spcAft>
              <a:buClr>
                <a:schemeClr val="dk1"/>
              </a:buClr>
              <a:buSzPts val="3200"/>
              <a:buChar char="•"/>
            </a:pPr>
            <a:r>
              <a:rPr lang="en-GB" sz="1400"/>
              <a:t>The church is described as the Balm of Gilead</a:t>
            </a:r>
            <a:endParaRPr sz="1400"/>
          </a:p>
          <a:p>
            <a:pPr marL="514350" lvl="0" indent="-514350" algn="l" rtl="0">
              <a:spcBef>
                <a:spcPts val="640"/>
              </a:spcBef>
              <a:spcAft>
                <a:spcPts val="0"/>
              </a:spcAft>
              <a:buClr>
                <a:schemeClr val="dk1"/>
              </a:buClr>
              <a:buSzPts val="3200"/>
              <a:buChar char="•"/>
            </a:pPr>
            <a:r>
              <a:rPr lang="en-GB" sz="1400"/>
              <a:t>The church accommodates all kinds of patients – witches &amp; wizards, sinners, divorcees, hurting , spiritually dead, drunkards, prostitutes, failures, prisoners etc.</a:t>
            </a:r>
          </a:p>
          <a:p>
            <a:pPr marL="0" lvl="0" indent="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अस्पताल</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चर्च एक उपचार केन्द्र हो जहाँ बिरामीहरू निको हुन आउँछन्</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चर्चलाई गिलियडको बाम </a:t>
            </a:r>
            <a:r>
              <a:rPr lang="en-US" sz="2800">
                <a:latin typeface="Kokila" panose="020B0604020202020204" pitchFamily="34" charset="0"/>
                <a:cs typeface="Kokila" panose="020B0604020202020204" pitchFamily="34" charset="0"/>
              </a:rPr>
              <a:t>(</a:t>
            </a:r>
            <a:r>
              <a:rPr lang="ne-NP" sz="2800">
                <a:latin typeface="Kokila" panose="020B0604020202020204" pitchFamily="34" charset="0"/>
                <a:cs typeface="Kokila" panose="020B0604020202020204" pitchFamily="34" charset="0"/>
              </a:rPr>
              <a:t>अत्तर को रुपमा </a:t>
            </a:r>
            <a:r>
              <a:rPr lang="en-US" sz="2800">
                <a:latin typeface="Kokila" panose="020B0604020202020204" pitchFamily="34" charset="0"/>
                <a:cs typeface="Kokila" panose="020B0604020202020204" pitchFamily="34" charset="0"/>
              </a:rPr>
              <a:t>)</a:t>
            </a:r>
            <a:r>
              <a:rPr lang="ne-NP" sz="2800">
                <a:latin typeface="Kokila" panose="020B0604020202020204" pitchFamily="34" charset="0"/>
                <a:cs typeface="Kokila" panose="020B0604020202020204" pitchFamily="34" charset="0"/>
              </a:rPr>
              <a:t>भनेर वर्णन गरिएको छ</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चर्चले सबै प्रकारका बिरामीहरूलाई समायोजन गर्दछ - बोक्सी र जादूगरहरू, पापीहरू, सम्बन्धविच्छेद गर्नेहरू, चोट पुर्याउनेहरू, आत्मिक रूपमा मरेकाहरू, मद्यपान गर्नेहरू, वेश्याहरू, असफलहरू, कैदीहरू इत्यादि।</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a:buSzPts val="4400"/>
            </a:pPr>
            <a:r>
              <a:rPr lang="en-GB">
                <a:latin typeface="Kokila" panose="020B0604020202020204" pitchFamily="34" charset="0"/>
                <a:cs typeface="Kokila" panose="020B0604020202020204" pitchFamily="34" charset="0"/>
              </a:rPr>
              <a:t>Hospital </a:t>
            </a:r>
            <a:r>
              <a:rPr lang="ne-NP" sz="6000">
                <a:latin typeface="Kokila" panose="020B0604020202020204" pitchFamily="34" charset="0"/>
                <a:cs typeface="Kokila" panose="020B0604020202020204" pitchFamily="34" charset="0"/>
              </a:rPr>
              <a:t>अस्पताल</a:t>
            </a:r>
            <a:br>
              <a:rPr lang="ne-NP" sz="4400"/>
            </a:br>
            <a:endParaRPr/>
          </a:p>
        </p:txBody>
      </p:sp>
      <p:sp>
        <p:nvSpPr>
          <p:cNvPr id="103" name="Google Shape;103;p16"/>
          <p:cNvSpPr txBox="1">
            <a:spLocks noGrp="1"/>
          </p:cNvSpPr>
          <p:nvPr>
            <p:ph type="body" idx="1"/>
          </p:nvPr>
        </p:nvSpPr>
        <p:spPr>
          <a:xfrm>
            <a:off x="457199" y="1033041"/>
            <a:ext cx="8571053" cy="5550321"/>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GB" sz="1400"/>
              <a:t>The patients come to be healed</a:t>
            </a:r>
            <a:endParaRPr sz="1400"/>
          </a:p>
          <a:p>
            <a:pPr marL="342900" lvl="0" indent="-342900" algn="l" rtl="0">
              <a:spcBef>
                <a:spcPts val="640"/>
              </a:spcBef>
              <a:spcAft>
                <a:spcPts val="0"/>
              </a:spcAft>
              <a:buClr>
                <a:schemeClr val="dk1"/>
              </a:buClr>
              <a:buSzPts val="3200"/>
              <a:buChar char="•"/>
            </a:pPr>
            <a:r>
              <a:rPr lang="en-GB" sz="1400"/>
              <a:t>They come to receive vision</a:t>
            </a:r>
            <a:endParaRPr sz="1400"/>
          </a:p>
          <a:p>
            <a:pPr marL="342900" lvl="0" indent="-342900" algn="l" rtl="0">
              <a:spcBef>
                <a:spcPts val="640"/>
              </a:spcBef>
              <a:spcAft>
                <a:spcPts val="0"/>
              </a:spcAft>
              <a:buClr>
                <a:schemeClr val="dk1"/>
              </a:buClr>
              <a:buSzPts val="3200"/>
              <a:buChar char="•"/>
            </a:pPr>
            <a:r>
              <a:rPr lang="en-GB" sz="1400"/>
              <a:t>They come to know the truth about life</a:t>
            </a:r>
            <a:endParaRPr sz="1400"/>
          </a:p>
          <a:p>
            <a:pPr marL="342900" lvl="0" indent="-342900" algn="l" rtl="0">
              <a:spcBef>
                <a:spcPts val="640"/>
              </a:spcBef>
              <a:spcAft>
                <a:spcPts val="0"/>
              </a:spcAft>
              <a:buClr>
                <a:schemeClr val="dk1"/>
              </a:buClr>
              <a:buSzPts val="3200"/>
              <a:buChar char="•"/>
            </a:pPr>
            <a:r>
              <a:rPr lang="en-GB" sz="1400"/>
              <a:t>The come and before they go they confess “I was blind, but now I can see” - E.g. </a:t>
            </a:r>
            <a:endParaRPr sz="1400"/>
          </a:p>
          <a:p>
            <a:pPr marL="514350" lvl="0" indent="-514350" algn="l" rtl="0">
              <a:spcBef>
                <a:spcPts val="640"/>
              </a:spcBef>
              <a:spcAft>
                <a:spcPts val="0"/>
              </a:spcAft>
              <a:buClr>
                <a:schemeClr val="dk1"/>
              </a:buClr>
              <a:buSzPts val="3200"/>
              <a:buFont typeface="+mj-lt"/>
              <a:buAutoNum type="alphaLcPeriod"/>
            </a:pPr>
            <a:r>
              <a:rPr lang="en-GB" sz="1400"/>
              <a:t>Naaman</a:t>
            </a:r>
            <a:endParaRPr sz="1400"/>
          </a:p>
          <a:p>
            <a:pPr marL="514350" lvl="0" indent="-514350" algn="l" rtl="0">
              <a:spcBef>
                <a:spcPts val="640"/>
              </a:spcBef>
              <a:spcAft>
                <a:spcPts val="0"/>
              </a:spcAft>
              <a:buClr>
                <a:schemeClr val="dk1"/>
              </a:buClr>
              <a:buSzPts val="3200"/>
              <a:buAutoNum type="alphaLcPeriod"/>
            </a:pPr>
            <a:r>
              <a:rPr lang="en-GB" sz="1400"/>
              <a:t>Cornelius </a:t>
            </a:r>
            <a:endParaRPr sz="1400"/>
          </a:p>
          <a:p>
            <a:pPr marL="342900">
              <a:spcBef>
                <a:spcPts val="640"/>
              </a:spcBef>
              <a:buSzPts val="3200"/>
            </a:pPr>
            <a:r>
              <a:rPr lang="ne-NP" sz="2800">
                <a:latin typeface="Kokila" panose="020B0604020202020204" pitchFamily="34" charset="0"/>
                <a:cs typeface="Kokila" panose="020B0604020202020204" pitchFamily="34" charset="0"/>
              </a:rPr>
              <a:t>बिरामी निको हुन आउँछन्</a:t>
            </a:r>
          </a:p>
          <a:p>
            <a:pPr marL="342900">
              <a:spcBef>
                <a:spcPts val="640"/>
              </a:spcBef>
              <a:buSzPts val="3200"/>
            </a:pPr>
            <a:r>
              <a:rPr lang="ne-NP" sz="2800">
                <a:latin typeface="Kokila" panose="020B0604020202020204" pitchFamily="34" charset="0"/>
                <a:cs typeface="Kokila" panose="020B0604020202020204" pitchFamily="34" charset="0"/>
              </a:rPr>
              <a:t>दर्शन लिन आउँछन्</a:t>
            </a:r>
          </a:p>
          <a:p>
            <a:pPr marL="342900">
              <a:spcBef>
                <a:spcPts val="640"/>
              </a:spcBef>
              <a:buSzPts val="3200"/>
            </a:pPr>
            <a:r>
              <a:rPr lang="ne-NP" sz="2800">
                <a:latin typeface="Kokila" panose="020B0604020202020204" pitchFamily="34" charset="0"/>
                <a:cs typeface="Kokila" panose="020B0604020202020204" pitchFamily="34" charset="0"/>
              </a:rPr>
              <a:t>तिनीहरूले जीवनको वास्तविकता थाहा पाउँछन्</a:t>
            </a:r>
          </a:p>
          <a:p>
            <a:pPr marL="342900">
              <a:spcBef>
                <a:spcPts val="640"/>
              </a:spcBef>
              <a:buSzPts val="3200"/>
            </a:pPr>
            <a:r>
              <a:rPr lang="ne-NP" sz="2800">
                <a:latin typeface="Kokila" panose="020B0604020202020204" pitchFamily="34" charset="0"/>
                <a:cs typeface="Kokila" panose="020B0604020202020204" pitchFamily="34" charset="0"/>
              </a:rPr>
              <a:t>आउँदा र जानुअघि उनीहरूले स्वीकार्छन् "म अन्धो थिएँ, तर अब देख्न सक्छु"</a:t>
            </a:r>
            <a:r>
              <a:rPr lang="en-US" sz="2800">
                <a:latin typeface="Kokila" panose="020B0604020202020204" pitchFamily="34" charset="0"/>
                <a:cs typeface="Kokila" panose="020B0604020202020204" pitchFamily="34" charset="0"/>
              </a:rPr>
              <a:t>- </a:t>
            </a:r>
            <a:r>
              <a:rPr lang="ne-NP" sz="2800">
                <a:latin typeface="Kokila" panose="020B0604020202020204" pitchFamily="34" charset="0"/>
                <a:cs typeface="Kokila" panose="020B0604020202020204" pitchFamily="34" charset="0"/>
              </a:rPr>
              <a:t>जस्तै </a:t>
            </a:r>
          </a:p>
          <a:p>
            <a:pPr marL="514350" lvl="0" indent="-514350" algn="l" rtl="0">
              <a:spcBef>
                <a:spcPts val="640"/>
              </a:spcBef>
              <a:spcAft>
                <a:spcPts val="0"/>
              </a:spcAft>
              <a:buClr>
                <a:schemeClr val="dk1"/>
              </a:buClr>
              <a:buSzPts val="3200"/>
              <a:buFont typeface="+mj-lt"/>
              <a:buAutoNum type="alphaLcParenR"/>
            </a:pPr>
            <a:r>
              <a:rPr lang="ne-NP" sz="2800">
                <a:latin typeface="Kokila" panose="020B0604020202020204" pitchFamily="34" charset="0"/>
                <a:cs typeface="Kokila" panose="020B0604020202020204" pitchFamily="34" charset="0"/>
              </a:rPr>
              <a:t>नामान</a:t>
            </a:r>
          </a:p>
          <a:p>
            <a:pPr lvl="0" indent="-457200" algn="l" rtl="0">
              <a:spcBef>
                <a:spcPts val="640"/>
              </a:spcBef>
              <a:spcAft>
                <a:spcPts val="0"/>
              </a:spcAft>
              <a:buClr>
                <a:schemeClr val="dk1"/>
              </a:buClr>
              <a:buSzPts val="3200"/>
              <a:buFont typeface="+mj-lt"/>
              <a:buAutoNum type="alphaLcParenR"/>
            </a:pPr>
            <a:r>
              <a:rPr lang="ne-NP" sz="2800">
                <a:latin typeface="Kokila" panose="020B0604020202020204" pitchFamily="34" charset="0"/>
                <a:cs typeface="Kokila" panose="020B0604020202020204" pitchFamily="34" charset="0"/>
              </a:rPr>
              <a:t>कर्नेलियस</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2. SCHOOL</a:t>
            </a:r>
            <a:r>
              <a:rPr lang="en-US"/>
              <a:t>/ </a:t>
            </a:r>
            <a:r>
              <a:rPr lang="ne-NP" sz="5400">
                <a:latin typeface="Kokila" panose="020B0604020202020204" pitchFamily="34" charset="0"/>
                <a:cs typeface="Kokila" panose="020B0604020202020204" pitchFamily="34" charset="0"/>
              </a:rPr>
              <a:t>विद्यालय</a:t>
            </a:r>
            <a:endParaRPr>
              <a:latin typeface="Kokila" panose="020B0604020202020204" pitchFamily="34" charset="0"/>
              <a:cs typeface="Kokila" panose="020B0604020202020204" pitchFamily="34" charset="0"/>
            </a:endParaRPr>
          </a:p>
        </p:txBody>
      </p:sp>
      <p:sp>
        <p:nvSpPr>
          <p:cNvPr id="109" name="Google Shape;109;p17"/>
          <p:cNvSpPr txBox="1">
            <a:spLocks noGrp="1"/>
          </p:cNvSpPr>
          <p:nvPr>
            <p:ph type="body" idx="1"/>
          </p:nvPr>
        </p:nvSpPr>
        <p:spPr>
          <a:xfrm>
            <a:off x="457200" y="1166018"/>
            <a:ext cx="86868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sz="1800"/>
              <a:t>The church is like a school</a:t>
            </a:r>
            <a:endParaRPr sz="1800"/>
          </a:p>
          <a:p>
            <a:pPr marL="342900" lvl="0" indent="-342900" algn="l" rtl="0">
              <a:spcBef>
                <a:spcPts val="640"/>
              </a:spcBef>
              <a:spcAft>
                <a:spcPts val="0"/>
              </a:spcAft>
              <a:buClr>
                <a:schemeClr val="dk1"/>
              </a:buClr>
              <a:buSzPts val="3200"/>
              <a:buChar char="•"/>
            </a:pPr>
            <a:r>
              <a:rPr lang="en-GB" sz="1800"/>
              <a:t>The best education for life takes place in the church environment</a:t>
            </a:r>
            <a:endParaRPr sz="1800"/>
          </a:p>
          <a:p>
            <a:pPr marL="342900" lvl="0" indent="-342900" algn="l" rtl="0">
              <a:spcBef>
                <a:spcPts val="640"/>
              </a:spcBef>
              <a:spcAft>
                <a:spcPts val="0"/>
              </a:spcAft>
              <a:buClr>
                <a:schemeClr val="dk1"/>
              </a:buClr>
              <a:buSzPts val="3200"/>
              <a:buChar char="•"/>
            </a:pPr>
            <a:r>
              <a:rPr lang="en-GB" sz="1800"/>
              <a:t>Teaching about Jesus, and God</a:t>
            </a:r>
            <a:endParaRPr sz="1800"/>
          </a:p>
          <a:p>
            <a:pPr marL="342900" lvl="0" indent="-342900" algn="l" rtl="0">
              <a:spcBef>
                <a:spcPts val="640"/>
              </a:spcBef>
              <a:spcAft>
                <a:spcPts val="0"/>
              </a:spcAft>
              <a:buClr>
                <a:schemeClr val="dk1"/>
              </a:buClr>
              <a:buSzPts val="3200"/>
              <a:buChar char="•"/>
            </a:pPr>
            <a:r>
              <a:rPr lang="en-GB" sz="1800"/>
              <a:t>Life issues – marital, financial, salvation, educational, deliverance, death etc.</a:t>
            </a:r>
            <a:endParaRPr sz="1800"/>
          </a:p>
          <a:p>
            <a:pPr marL="342900" lvl="0" indent="-342900" algn="l" rtl="0">
              <a:spcBef>
                <a:spcPts val="640"/>
              </a:spcBef>
              <a:spcAft>
                <a:spcPts val="0"/>
              </a:spcAft>
              <a:buClr>
                <a:schemeClr val="dk1"/>
              </a:buClr>
              <a:buSzPts val="3200"/>
              <a:buChar char="•"/>
            </a:pPr>
            <a:r>
              <a:rPr lang="en-GB" sz="1800"/>
              <a:t>Demonic issues</a:t>
            </a:r>
            <a:endParaRPr sz="1800"/>
          </a:p>
          <a:p>
            <a:pPr marL="342900" lvl="0" indent="-342900" algn="l" rtl="0">
              <a:spcBef>
                <a:spcPts val="640"/>
              </a:spcBef>
              <a:spcAft>
                <a:spcPts val="0"/>
              </a:spcAft>
              <a:buClr>
                <a:schemeClr val="dk1"/>
              </a:buClr>
              <a:buSzPts val="3200"/>
              <a:buChar char="•"/>
            </a:pPr>
            <a:r>
              <a:rPr lang="en-GB" sz="1800"/>
              <a:t>Nature </a:t>
            </a:r>
            <a:endParaRPr sz="1800"/>
          </a:p>
          <a:p>
            <a:pPr marL="660400" indent="-457200">
              <a:spcBef>
                <a:spcPts val="640"/>
              </a:spcBef>
              <a:buSzPts val="3200"/>
            </a:pPr>
            <a:r>
              <a:rPr lang="ne-NP">
                <a:latin typeface="Kokila" panose="020B0604020202020204" pitchFamily="34" charset="0"/>
                <a:cs typeface="Kokila" panose="020B0604020202020204" pitchFamily="34" charset="0"/>
              </a:rPr>
              <a:t>मण्डली भनेको विद्यालय जस्तै हो</a:t>
            </a:r>
          </a:p>
          <a:p>
            <a:pPr marL="660400" indent="-457200">
              <a:spcBef>
                <a:spcPts val="640"/>
              </a:spcBef>
              <a:buSzPts val="3200"/>
            </a:pPr>
            <a:r>
              <a:rPr lang="ne-NP">
                <a:latin typeface="Kokila" panose="020B0604020202020204" pitchFamily="34" charset="0"/>
                <a:cs typeface="Kokila" panose="020B0604020202020204" pitchFamily="34" charset="0"/>
              </a:rPr>
              <a:t>जीवनको लागि उत्तम शिक्षा मण्डलीको वातावरणमा हुन्छ</a:t>
            </a:r>
          </a:p>
          <a:p>
            <a:pPr marL="660400" indent="-457200">
              <a:spcBef>
                <a:spcPts val="640"/>
              </a:spcBef>
              <a:buSzPts val="3200"/>
            </a:pPr>
            <a:r>
              <a:rPr lang="ne-NP">
                <a:latin typeface="Kokila" panose="020B0604020202020204" pitchFamily="34" charset="0"/>
                <a:cs typeface="Kokila" panose="020B0604020202020204" pitchFamily="34" charset="0"/>
              </a:rPr>
              <a:t>येशू र परमेश्वरको बारेमा शिक्षा</a:t>
            </a:r>
          </a:p>
          <a:p>
            <a:pPr marL="660400" indent="-457200">
              <a:spcBef>
                <a:spcPts val="640"/>
              </a:spcBef>
              <a:buSzPts val="3200"/>
            </a:pPr>
            <a:r>
              <a:rPr lang="ne-NP">
                <a:latin typeface="Kokila" panose="020B0604020202020204" pitchFamily="34" charset="0"/>
                <a:cs typeface="Kokila" panose="020B0604020202020204" pitchFamily="34" charset="0"/>
              </a:rPr>
              <a:t>जीवन समस्याहरू - वैवाहिक, आर्थिक, मुक्ति, शैक्षिक, छुटकारा, मृत्यु आदि।</a:t>
            </a:r>
          </a:p>
          <a:p>
            <a:pPr marL="660400" indent="-457200">
              <a:spcBef>
                <a:spcPts val="640"/>
              </a:spcBef>
              <a:buSzPts val="3200"/>
            </a:pPr>
            <a:r>
              <a:rPr lang="ne-NP">
                <a:latin typeface="Kokila" panose="020B0604020202020204" pitchFamily="34" charset="0"/>
                <a:cs typeface="Kokila" panose="020B0604020202020204" pitchFamily="34" charset="0"/>
              </a:rPr>
              <a:t>राक्षसी मुद्दाहरू</a:t>
            </a:r>
          </a:p>
          <a:p>
            <a:pPr marL="660400" indent="-457200">
              <a:spcBef>
                <a:spcPts val="640"/>
              </a:spcBef>
              <a:buSzPts val="3200"/>
            </a:pPr>
            <a:r>
              <a:rPr lang="ne-NP">
                <a:latin typeface="Kokila" panose="020B0604020202020204" pitchFamily="34" charset="0"/>
                <a:cs typeface="Kokila" panose="020B0604020202020204" pitchFamily="34" charset="0"/>
              </a:rPr>
              <a:t>प्रकृति</a:t>
            </a:r>
            <a:endParaRPr>
              <a:latin typeface="Kokila" panose="020B0604020202020204" pitchFamily="34" charset="0"/>
              <a:cs typeface="Kokila"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School</a:t>
            </a:r>
            <a:r>
              <a:rPr lang="ne-NP" sz="4400">
                <a:latin typeface="Kokila" panose="020B0604020202020204" pitchFamily="34" charset="0"/>
                <a:cs typeface="Kokila" panose="020B0604020202020204" pitchFamily="34" charset="0"/>
              </a:rPr>
              <a:t> विद्यालय</a:t>
            </a:r>
            <a:r>
              <a:rPr lang="en-GB"/>
              <a:t> </a:t>
            </a:r>
            <a:endParaRPr/>
          </a:p>
        </p:txBody>
      </p:sp>
      <p:sp>
        <p:nvSpPr>
          <p:cNvPr id="115" name="Google Shape;115;p18"/>
          <p:cNvSpPr txBox="1">
            <a:spLocks noGrp="1"/>
          </p:cNvSpPr>
          <p:nvPr>
            <p:ph type="body" idx="1"/>
          </p:nvPr>
        </p:nvSpPr>
        <p:spPr>
          <a:xfrm>
            <a:off x="457200" y="1166018"/>
            <a:ext cx="8229600" cy="4525963"/>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chemeClr val="dk1"/>
              </a:buClr>
              <a:buSzPct val="100000"/>
              <a:buChar char="•"/>
            </a:pPr>
            <a:r>
              <a:rPr lang="en-GB" sz="1400"/>
              <a:t>What is not part of School curriculum is being taught in church</a:t>
            </a:r>
            <a:endParaRPr sz="1400"/>
          </a:p>
          <a:p>
            <a:pPr marL="342900" lvl="0" indent="-342900" algn="l" rtl="0">
              <a:spcBef>
                <a:spcPts val="544"/>
              </a:spcBef>
              <a:spcAft>
                <a:spcPts val="0"/>
              </a:spcAft>
              <a:buClr>
                <a:schemeClr val="dk1"/>
              </a:buClr>
              <a:buSzPct val="100000"/>
              <a:buChar char="•"/>
            </a:pPr>
            <a:r>
              <a:rPr lang="en-GB" sz="1400"/>
              <a:t>Truth that no human being can write about are taught in church</a:t>
            </a:r>
            <a:endParaRPr sz="1400"/>
          </a:p>
          <a:p>
            <a:pPr marL="342900" lvl="0" indent="-342900" algn="l" rtl="0">
              <a:spcBef>
                <a:spcPts val="544"/>
              </a:spcBef>
              <a:spcAft>
                <a:spcPts val="0"/>
              </a:spcAft>
              <a:buClr>
                <a:schemeClr val="dk1"/>
              </a:buClr>
              <a:buSzPct val="100000"/>
              <a:buChar char="•"/>
            </a:pPr>
            <a:r>
              <a:rPr lang="en-GB" sz="1400"/>
              <a:t>What no university can provide</a:t>
            </a:r>
            <a:endParaRPr sz="1400"/>
          </a:p>
          <a:p>
            <a:pPr marL="342900" lvl="0" indent="-342900" algn="l" rtl="0">
              <a:spcBef>
                <a:spcPts val="544"/>
              </a:spcBef>
              <a:spcAft>
                <a:spcPts val="0"/>
              </a:spcAft>
              <a:buClr>
                <a:schemeClr val="dk1"/>
              </a:buClr>
              <a:buSzPct val="100000"/>
              <a:buChar char="•"/>
            </a:pPr>
            <a:r>
              <a:rPr lang="en-GB" sz="1400"/>
              <a:t>What human wisdom can teach</a:t>
            </a:r>
            <a:endParaRPr sz="1400"/>
          </a:p>
          <a:p>
            <a:pPr marL="342900" lvl="0" indent="-342900" algn="l" rtl="0">
              <a:spcBef>
                <a:spcPts val="544"/>
              </a:spcBef>
              <a:spcAft>
                <a:spcPts val="0"/>
              </a:spcAft>
              <a:buClr>
                <a:schemeClr val="dk1"/>
              </a:buClr>
              <a:buSzPct val="100000"/>
              <a:buChar char="•"/>
            </a:pPr>
            <a:r>
              <a:rPr lang="en-GB" sz="1400"/>
              <a:t>What philosophers do not know</a:t>
            </a:r>
            <a:endParaRPr sz="1400"/>
          </a:p>
          <a:p>
            <a:pPr marL="342900" lvl="0" indent="-342900" algn="l" rtl="0">
              <a:spcBef>
                <a:spcPts val="544"/>
              </a:spcBef>
              <a:spcAft>
                <a:spcPts val="0"/>
              </a:spcAft>
              <a:buClr>
                <a:schemeClr val="dk1"/>
              </a:buClr>
              <a:buSzPct val="100000"/>
              <a:buChar char="•"/>
            </a:pPr>
            <a:r>
              <a:rPr lang="en-GB" sz="1400"/>
              <a:t>What no ancestor had taught</a:t>
            </a:r>
            <a:endParaRPr sz="1400"/>
          </a:p>
          <a:p>
            <a:pPr marL="342900" lvl="0" indent="-342900" algn="l" rtl="0">
              <a:spcBef>
                <a:spcPts val="544"/>
              </a:spcBef>
              <a:spcAft>
                <a:spcPts val="0"/>
              </a:spcAft>
              <a:buClr>
                <a:schemeClr val="dk1"/>
              </a:buClr>
              <a:buSzPct val="100000"/>
              <a:buNone/>
            </a:pPr>
            <a:r>
              <a:rPr lang="en-GB" sz="1400"/>
              <a:t>Apostle Paul describe the church as “the house of God which is the church of the living God, the pillar and ground of the truth” – 1 Tim. 3:15</a:t>
            </a:r>
          </a:p>
          <a:p>
            <a:pPr marL="342900" lvl="0" indent="-342900" algn="l" rtl="0">
              <a:spcBef>
                <a:spcPts val="544"/>
              </a:spcBef>
              <a:spcAft>
                <a:spcPts val="0"/>
              </a:spcAft>
              <a:buClr>
                <a:schemeClr val="dk1"/>
              </a:buClr>
              <a:buSzPct val="100000"/>
              <a:buNone/>
            </a:pPr>
            <a:endParaRPr lang="en-GB" sz="1400"/>
          </a:p>
          <a:p>
            <a:pPr indent="-457200">
              <a:spcBef>
                <a:spcPts val="544"/>
              </a:spcBef>
              <a:buSzPct val="100000"/>
            </a:pPr>
            <a:r>
              <a:rPr lang="ne-NP" sz="2800">
                <a:latin typeface="Kokila" panose="020B0604020202020204" pitchFamily="34" charset="0"/>
                <a:cs typeface="Kokila" panose="020B0604020202020204" pitchFamily="34" charset="0"/>
              </a:rPr>
              <a:t>स्कुल </a:t>
            </a:r>
            <a:r>
              <a:rPr lang="en-US" sz="2800">
                <a:latin typeface="Kokila" panose="020B0604020202020204" pitchFamily="34" charset="0"/>
                <a:cs typeface="Kokila" panose="020B0604020202020204" pitchFamily="34" charset="0"/>
              </a:rPr>
              <a:t> </a:t>
            </a:r>
            <a:r>
              <a:rPr lang="ne-NP" sz="2800">
                <a:latin typeface="Kokila" panose="020B0604020202020204" pitchFamily="34" charset="0"/>
                <a:cs typeface="Kokila" panose="020B0604020202020204" pitchFamily="34" charset="0"/>
              </a:rPr>
              <a:t>पाठ्यक्रमको भाग नभएका कुराहरू चर्चमा सिकाइन्छ</a:t>
            </a:r>
          </a:p>
          <a:p>
            <a:pPr indent="-457200">
              <a:spcBef>
                <a:spcPts val="544"/>
              </a:spcBef>
              <a:buSzPct val="100000"/>
            </a:pPr>
            <a:r>
              <a:rPr lang="ne-NP" sz="2800">
                <a:latin typeface="Kokila" panose="020B0604020202020204" pitchFamily="34" charset="0"/>
                <a:cs typeface="Kokila" panose="020B0604020202020204" pitchFamily="34" charset="0"/>
              </a:rPr>
              <a:t>कुनै पनि मानिसले लेख्न नसक्ने सत्य मण्डलीमा सिकाइन्छ</a:t>
            </a:r>
          </a:p>
          <a:p>
            <a:pPr indent="-457200">
              <a:spcBef>
                <a:spcPts val="544"/>
              </a:spcBef>
              <a:buSzPct val="100000"/>
            </a:pPr>
            <a:r>
              <a:rPr lang="ne-NP" sz="2800">
                <a:latin typeface="Kokila" panose="020B0604020202020204" pitchFamily="34" charset="0"/>
                <a:cs typeface="Kokila" panose="020B0604020202020204" pitchFamily="34" charset="0"/>
              </a:rPr>
              <a:t>जुन कुनै विश्वविद्यालयले दिन सक्दैन</a:t>
            </a:r>
          </a:p>
          <a:p>
            <a:pPr indent="-457200">
              <a:spcBef>
                <a:spcPts val="544"/>
              </a:spcBef>
              <a:buSzPct val="100000"/>
            </a:pPr>
            <a:r>
              <a:rPr lang="ne-NP" sz="2800">
                <a:latin typeface="Kokila" panose="020B0604020202020204" pitchFamily="34" charset="0"/>
                <a:cs typeface="Kokila" panose="020B0604020202020204" pitchFamily="34" charset="0"/>
              </a:rPr>
              <a:t>मानव बुद्धिले के सिकाउन सक्छ</a:t>
            </a:r>
          </a:p>
          <a:p>
            <a:pPr indent="-457200">
              <a:spcBef>
                <a:spcPts val="544"/>
              </a:spcBef>
              <a:buSzPct val="100000"/>
            </a:pPr>
            <a:r>
              <a:rPr lang="ne-NP" sz="2800">
                <a:latin typeface="Kokila" panose="020B0604020202020204" pitchFamily="34" charset="0"/>
                <a:cs typeface="Kokila" panose="020B0604020202020204" pitchFamily="34" charset="0"/>
              </a:rPr>
              <a:t>दार्शनिकहरूलाई के थाहा छैन</a:t>
            </a:r>
          </a:p>
          <a:p>
            <a:pPr indent="-457200">
              <a:spcBef>
                <a:spcPts val="544"/>
              </a:spcBef>
              <a:buSzPct val="100000"/>
            </a:pPr>
            <a:r>
              <a:rPr lang="ne-NP" sz="2800">
                <a:latin typeface="Kokila" panose="020B0604020202020204" pitchFamily="34" charset="0"/>
                <a:cs typeface="Kokila" panose="020B0604020202020204" pitchFamily="34" charset="0"/>
              </a:rPr>
              <a:t>जुन कुरा कुनै पुर्खाले सिकाएका थिएनन्</a:t>
            </a:r>
          </a:p>
          <a:p>
            <a:pPr marL="342900" lvl="0" indent="-342900" algn="l" rtl="0">
              <a:spcBef>
                <a:spcPts val="544"/>
              </a:spcBef>
              <a:spcAft>
                <a:spcPts val="0"/>
              </a:spcAft>
              <a:buClr>
                <a:schemeClr val="dk1"/>
              </a:buClr>
              <a:buSzPct val="100000"/>
              <a:buNone/>
            </a:pPr>
            <a:r>
              <a:rPr lang="ne-NP" sz="2800">
                <a:latin typeface="Kokila" panose="020B0604020202020204" pitchFamily="34" charset="0"/>
                <a:cs typeface="Kokila" panose="020B0604020202020204" pitchFamily="34" charset="0"/>
              </a:rPr>
              <a:t>प्रेरित पावलले मण्डलीलाई “परमेश्‍वरको घर जुन जीवित परमेश्‍वरको मण्डली हो, सत्यको स्तम्भ र जमिन हो” भनी वर्णन गरेका छन्—१ तिमोथी ३:१५</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3. </a:t>
            </a:r>
            <a:r>
              <a:rPr lang="en-GB" sz="3600"/>
              <a:t>FILING STATION</a:t>
            </a:r>
            <a:r>
              <a:rPr lang="ne-NP" sz="3600"/>
              <a:t> </a:t>
            </a:r>
            <a:r>
              <a:rPr lang="ne-NP" sz="6000">
                <a:latin typeface="Kokila" panose="020B0604020202020204" pitchFamily="34" charset="0"/>
                <a:cs typeface="Kokila" panose="020B0604020202020204" pitchFamily="34" charset="0"/>
              </a:rPr>
              <a:t>भर्ने स्टेशन</a:t>
            </a:r>
            <a:endParaRPr>
              <a:latin typeface="Kokila" panose="020B0604020202020204" pitchFamily="34" charset="0"/>
              <a:cs typeface="Kokila" panose="020B0604020202020204" pitchFamily="34" charset="0"/>
            </a:endParaRPr>
          </a:p>
        </p:txBody>
      </p:sp>
      <p:sp>
        <p:nvSpPr>
          <p:cNvPr id="121" name="Google Shape;121;p19"/>
          <p:cNvSpPr txBox="1">
            <a:spLocks noGrp="1"/>
          </p:cNvSpPr>
          <p:nvPr>
            <p:ph type="body" idx="1"/>
          </p:nvPr>
        </p:nvSpPr>
        <p:spPr>
          <a:xfrm>
            <a:off x="457199" y="1166018"/>
            <a:ext cx="8594203" cy="569198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ct val="100000"/>
              <a:buChar char="•"/>
            </a:pPr>
            <a:r>
              <a:rPr lang="en-GB" sz="800"/>
              <a:t>People come to church empty and dry</a:t>
            </a:r>
            <a:endParaRPr sz="800"/>
          </a:p>
          <a:p>
            <a:pPr marL="342900" lvl="0" indent="-342900" algn="l" rtl="0">
              <a:spcBef>
                <a:spcPts val="544"/>
              </a:spcBef>
              <a:spcAft>
                <a:spcPts val="0"/>
              </a:spcAft>
              <a:buClr>
                <a:schemeClr val="dk1"/>
              </a:buClr>
              <a:buSzPct val="100000"/>
              <a:buChar char="•"/>
            </a:pPr>
            <a:r>
              <a:rPr lang="en-GB" sz="800"/>
              <a:t>They come to church from the wilderness of life</a:t>
            </a:r>
            <a:endParaRPr sz="800"/>
          </a:p>
          <a:p>
            <a:pPr marL="342900" lvl="0" indent="-342900" algn="l" rtl="0">
              <a:spcBef>
                <a:spcPts val="544"/>
              </a:spcBef>
              <a:spcAft>
                <a:spcPts val="0"/>
              </a:spcAft>
              <a:buClr>
                <a:schemeClr val="dk1"/>
              </a:buClr>
              <a:buSzPct val="100000"/>
              <a:buChar char="•"/>
            </a:pPr>
            <a:r>
              <a:rPr lang="en-GB" sz="800"/>
              <a:t>They come disappointed, frustrated, and hurting</a:t>
            </a:r>
            <a:endParaRPr sz="800"/>
          </a:p>
          <a:p>
            <a:pPr marL="342900" lvl="0" indent="-342900" algn="l" rtl="0">
              <a:spcBef>
                <a:spcPts val="544"/>
              </a:spcBef>
              <a:spcAft>
                <a:spcPts val="0"/>
              </a:spcAft>
              <a:buClr>
                <a:schemeClr val="dk1"/>
              </a:buClr>
              <a:buSzPct val="100000"/>
              <a:buChar char="•"/>
            </a:pPr>
            <a:r>
              <a:rPr lang="en-GB" sz="800"/>
              <a:t>But before they go back home they are filled with hope, joy, love, and desire to improve</a:t>
            </a:r>
            <a:endParaRPr sz="800"/>
          </a:p>
          <a:p>
            <a:pPr marL="342900" lvl="0" indent="-342900" algn="l" rtl="0">
              <a:spcBef>
                <a:spcPts val="544"/>
              </a:spcBef>
              <a:spcAft>
                <a:spcPts val="0"/>
              </a:spcAft>
              <a:buClr>
                <a:schemeClr val="dk1"/>
              </a:buClr>
              <a:buSzPct val="100000"/>
              <a:buChar char="•"/>
            </a:pPr>
            <a:r>
              <a:rPr lang="en-GB" sz="800"/>
              <a:t>They go back refreshed, encouraged, inspired</a:t>
            </a:r>
            <a:endParaRPr sz="800"/>
          </a:p>
          <a:p>
            <a:pPr marL="342900" lvl="0" indent="-342900" algn="l" rtl="0">
              <a:spcBef>
                <a:spcPts val="544"/>
              </a:spcBef>
              <a:spcAft>
                <a:spcPts val="0"/>
              </a:spcAft>
              <a:buClr>
                <a:schemeClr val="dk1"/>
              </a:buClr>
              <a:buSzPct val="100000"/>
              <a:buChar char="•"/>
            </a:pPr>
            <a:r>
              <a:rPr lang="en-GB" sz="800"/>
              <a:t>They go back filled, equipped, and motivated</a:t>
            </a:r>
            <a:endParaRPr sz="800"/>
          </a:p>
          <a:p>
            <a:pPr marL="342900" lvl="0" indent="-342900" algn="l" rtl="0">
              <a:spcBef>
                <a:spcPts val="544"/>
              </a:spcBef>
              <a:spcAft>
                <a:spcPts val="0"/>
              </a:spcAft>
              <a:buClr>
                <a:schemeClr val="dk1"/>
              </a:buClr>
              <a:buSzPct val="100000"/>
              <a:buChar char="•"/>
            </a:pPr>
            <a:r>
              <a:rPr lang="en-GB" sz="800"/>
              <a:t>John 7:37-38 “ If any one thirsts, let him come to Me and drink. He who believes in Me, as the Scripture has said, out of heart shall flow rivers of living water</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मानिसहरू खाली र सुक्खा मण्डलीमा आउँछन्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तिनीहरू जीवनको उजाडस्थानबाट मण्डलीमा आउँछन्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तिनीहरू निराश, निराश र दुखित हुन्छन्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तर घर फर्कनुअघि उनीहरू आशा, आनन्द, माया र सुधार गर्ने चाहनाले भरिएका हुन्छन्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तिनीहरू स्फूर्ति, उत्प्रेरित, प्रेरित भएर फर्कन्छन्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तिनीहरू भरिएको, सुसज्जित र उत्प्रेरित भएर फर्कन्छन्</a:t>
            </a:r>
          </a:p>
          <a:p>
            <a:pPr marL="342900" lvl="0" indent="-342900" algn="l" rtl="0">
              <a:spcBef>
                <a:spcPts val="544"/>
              </a:spcBef>
              <a:spcAft>
                <a:spcPts val="0"/>
              </a:spcAft>
              <a:buClr>
                <a:schemeClr val="dk1"/>
              </a:buClr>
              <a:buSzPct val="100000"/>
              <a:buChar char="•"/>
            </a:pPr>
            <a:r>
              <a:rPr lang="ne-NP" sz="2800">
                <a:latin typeface="Kokila" panose="020B0604020202020204" pitchFamily="34" charset="0"/>
                <a:cs typeface="Kokila" panose="020B0604020202020204" pitchFamily="34" charset="0"/>
              </a:rPr>
              <a:t>यूहन्ना 7:37-38 "यदि कोही तिर्खायो भने, उसले मकहाँ आएर पिओस्। धर्मशास्त्रले भनेझैं ममाथि विश्वास गर्नेले हृदयबाट जीवित पानीका खोलाहरू बग्नेछ</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4. AIRPORT</a:t>
            </a:r>
            <a:r>
              <a:rPr lang="ne-NP"/>
              <a:t> एयरपोर्ट</a:t>
            </a:r>
            <a:endParaRPr/>
          </a:p>
        </p:txBody>
      </p:sp>
      <p:sp>
        <p:nvSpPr>
          <p:cNvPr id="127" name="Google Shape;127;p20"/>
          <p:cNvSpPr txBox="1">
            <a:spLocks noGrp="1"/>
          </p:cNvSpPr>
          <p:nvPr>
            <p:ph type="body" idx="1"/>
          </p:nvPr>
        </p:nvSpPr>
        <p:spPr>
          <a:xfrm>
            <a:off x="457200" y="1276109"/>
            <a:ext cx="8490030" cy="4525963"/>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Char char="•"/>
            </a:pPr>
            <a:r>
              <a:rPr lang="en-GB" sz="1300"/>
              <a:t>The church is also like an  airport</a:t>
            </a:r>
            <a:endParaRPr sz="1300"/>
          </a:p>
          <a:p>
            <a:pPr marL="342900" lvl="0" indent="-342900" algn="l" rtl="0">
              <a:spcBef>
                <a:spcPts val="592"/>
              </a:spcBef>
              <a:spcAft>
                <a:spcPts val="0"/>
              </a:spcAft>
              <a:buClr>
                <a:schemeClr val="dk1"/>
              </a:buClr>
              <a:buSzPct val="100000"/>
              <a:buChar char="•"/>
            </a:pPr>
            <a:r>
              <a:rPr lang="en-GB" sz="1300"/>
              <a:t>The airport is a hub where travellers first gather to board their planes to their various destinations </a:t>
            </a:r>
            <a:endParaRPr sz="1300"/>
          </a:p>
          <a:p>
            <a:pPr marL="342900" lvl="0" indent="-342900" algn="l" rtl="0">
              <a:spcBef>
                <a:spcPts val="592"/>
              </a:spcBef>
              <a:spcAft>
                <a:spcPts val="0"/>
              </a:spcAft>
              <a:buClr>
                <a:schemeClr val="dk1"/>
              </a:buClr>
              <a:buSzPct val="100000"/>
              <a:buChar char="•"/>
            </a:pPr>
            <a:r>
              <a:rPr lang="en-GB" sz="1300"/>
              <a:t>Going to the airport comes with its excitement because you are going to a different environment</a:t>
            </a:r>
            <a:endParaRPr sz="1300"/>
          </a:p>
          <a:p>
            <a:pPr marL="342900" lvl="0" indent="-342900" algn="l" rtl="0">
              <a:spcBef>
                <a:spcPts val="592"/>
              </a:spcBef>
              <a:spcAft>
                <a:spcPts val="0"/>
              </a:spcAft>
              <a:buClr>
                <a:schemeClr val="dk1"/>
              </a:buClr>
              <a:buSzPct val="100000"/>
              <a:buChar char="•"/>
            </a:pPr>
            <a:r>
              <a:rPr lang="en-GB" sz="1300"/>
              <a:t>Airport is where people who are equipped in their home countries are sent to other places to impart their ideas and knowledge to others</a:t>
            </a:r>
          </a:p>
          <a:p>
            <a:pPr marL="342900" lvl="0" indent="-342900" algn="l" rtl="0">
              <a:spcBef>
                <a:spcPts val="592"/>
              </a:spcBef>
              <a:spcAft>
                <a:spcPts val="0"/>
              </a:spcAft>
              <a:buClr>
                <a:schemeClr val="dk1"/>
              </a:buClr>
              <a:buSzPct val="100000"/>
              <a:buChar char="•"/>
            </a:pPr>
            <a:r>
              <a:rPr lang="ne-NP" sz="3000">
                <a:latin typeface="Kokila" panose="020B0604020202020204" pitchFamily="34" charset="0"/>
                <a:cs typeface="Kokila" panose="020B0604020202020204" pitchFamily="34" charset="0"/>
              </a:rPr>
              <a:t>चर्च पनि एयरपोर्ट जस्तै हो</a:t>
            </a:r>
          </a:p>
          <a:p>
            <a:pPr marL="342900" lvl="0" indent="-342900" algn="l" rtl="0">
              <a:spcBef>
                <a:spcPts val="592"/>
              </a:spcBef>
              <a:spcAft>
                <a:spcPts val="0"/>
              </a:spcAft>
              <a:buClr>
                <a:schemeClr val="dk1"/>
              </a:buClr>
              <a:buSzPct val="100000"/>
              <a:buChar char="•"/>
            </a:pPr>
            <a:r>
              <a:rPr lang="ne-NP" sz="3000">
                <a:latin typeface="Kokila" panose="020B0604020202020204" pitchFamily="34" charset="0"/>
                <a:cs typeface="Kokila" panose="020B0604020202020204" pitchFamily="34" charset="0"/>
              </a:rPr>
              <a:t>एयरपोर्ट एउटा हब हो जहाँ यात्रुहरू पहिले आफ्नो विभिन्न गन्तव्यहरूमा आफ्नो विमान चढ्न भेला हुन्छन् </a:t>
            </a:r>
          </a:p>
          <a:p>
            <a:pPr marL="342900" lvl="0" indent="-342900" algn="l" rtl="0">
              <a:spcBef>
                <a:spcPts val="592"/>
              </a:spcBef>
              <a:spcAft>
                <a:spcPts val="0"/>
              </a:spcAft>
              <a:buClr>
                <a:schemeClr val="dk1"/>
              </a:buClr>
              <a:buSzPct val="100000"/>
              <a:buChar char="•"/>
            </a:pPr>
            <a:r>
              <a:rPr lang="ne-NP" sz="3000">
                <a:latin typeface="Kokila" panose="020B0604020202020204" pitchFamily="34" charset="0"/>
                <a:cs typeface="Kokila" panose="020B0604020202020204" pitchFamily="34" charset="0"/>
              </a:rPr>
              <a:t>एयरपोर्टमा जाँदा यसको रोमाञ्चकता आउँछ किनभने तपाईं फरक वातावरणमा जाँदै हुनुहुन्छ</a:t>
            </a:r>
          </a:p>
          <a:p>
            <a:pPr marL="0" lvl="0" indent="0" algn="l" rtl="0">
              <a:spcBef>
                <a:spcPts val="592"/>
              </a:spcBef>
              <a:spcAft>
                <a:spcPts val="0"/>
              </a:spcAft>
              <a:buClr>
                <a:schemeClr val="dk1"/>
              </a:buClr>
              <a:buSzPct val="100000"/>
              <a:buNone/>
            </a:pPr>
            <a:r>
              <a:rPr lang="ne-NP" sz="3000">
                <a:latin typeface="Kokila" panose="020B0604020202020204" pitchFamily="34" charset="0"/>
                <a:cs typeface="Kokila" panose="020B0604020202020204" pitchFamily="34" charset="0"/>
              </a:rPr>
              <a:t>बिमानस्थल हो जहाँ आफ्नो देशमा सुसज्जित मानिसहरूलाई आफ्नो विचार र ज्ञान अरूलाई प्रदान गर्न अन्य ठाउँहरूमा पठाइन्छ।</a:t>
            </a:r>
            <a:endParaRPr sz="3000">
              <a:latin typeface="Kokila" panose="020B0604020202020204" pitchFamily="34" charset="0"/>
              <a:cs typeface="Kokila"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Airport</a:t>
            </a:r>
            <a:r>
              <a:rPr lang="ne-NP"/>
              <a:t> एयरपोर्ट</a:t>
            </a:r>
            <a:r>
              <a:rPr lang="en-GB"/>
              <a:t> </a:t>
            </a:r>
            <a:endParaRPr/>
          </a:p>
        </p:txBody>
      </p:sp>
      <p:sp>
        <p:nvSpPr>
          <p:cNvPr id="133" name="Google Shape;133;p21"/>
          <p:cNvSpPr txBox="1">
            <a:spLocks noGrp="1"/>
          </p:cNvSpPr>
          <p:nvPr>
            <p:ph type="body" idx="1"/>
          </p:nvPr>
        </p:nvSpPr>
        <p:spPr>
          <a:xfrm>
            <a:off x="457200" y="1600200"/>
            <a:ext cx="8559478"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GB" sz="1200"/>
              <a:t>Airport life is an equipped, matured, and experienced life</a:t>
            </a:r>
            <a:endParaRPr sz="1200"/>
          </a:p>
          <a:p>
            <a:pPr marL="342900" lvl="0" indent="-342900" algn="l" rtl="0">
              <a:spcBef>
                <a:spcPts val="640"/>
              </a:spcBef>
              <a:spcAft>
                <a:spcPts val="0"/>
              </a:spcAft>
              <a:buClr>
                <a:schemeClr val="dk1"/>
              </a:buClr>
              <a:buSzPts val="3200"/>
              <a:buChar char="•"/>
            </a:pPr>
            <a:r>
              <a:rPr lang="en-GB" sz="1200"/>
              <a:t>Matured Christians are released at the ‘airport’ to go and fulfil their God-given destinies</a:t>
            </a:r>
            <a:endParaRPr sz="1200"/>
          </a:p>
          <a:p>
            <a:pPr marL="342900" lvl="0" indent="-342900" algn="l" rtl="0">
              <a:spcBef>
                <a:spcPts val="640"/>
              </a:spcBef>
              <a:spcAft>
                <a:spcPts val="0"/>
              </a:spcAft>
              <a:buClr>
                <a:schemeClr val="dk1"/>
              </a:buClr>
              <a:buSzPts val="3200"/>
              <a:buChar char="•"/>
            </a:pPr>
            <a:r>
              <a:rPr lang="en-GB" sz="1200"/>
              <a:t>They go to evangelise the world – mission</a:t>
            </a:r>
            <a:endParaRPr sz="1200"/>
          </a:p>
          <a:p>
            <a:pPr marL="342900" lvl="0" indent="-342900" algn="l" rtl="0">
              <a:spcBef>
                <a:spcPts val="640"/>
              </a:spcBef>
              <a:spcAft>
                <a:spcPts val="0"/>
              </a:spcAft>
              <a:buClr>
                <a:schemeClr val="dk1"/>
              </a:buClr>
              <a:buSzPts val="3200"/>
              <a:buChar char="•"/>
            </a:pPr>
            <a:r>
              <a:rPr lang="en-GB" sz="1200"/>
              <a:t>They send Jesus to other mission fields</a:t>
            </a:r>
            <a:endParaRPr sz="1200"/>
          </a:p>
          <a:p>
            <a:pPr marL="342900" lvl="0" indent="-342900" algn="l" rtl="0">
              <a:spcBef>
                <a:spcPts val="640"/>
              </a:spcBef>
              <a:spcAft>
                <a:spcPts val="0"/>
              </a:spcAft>
              <a:buClr>
                <a:schemeClr val="dk1"/>
              </a:buClr>
              <a:buSzPts val="3200"/>
              <a:buChar char="•"/>
            </a:pPr>
            <a:r>
              <a:rPr lang="en-GB" sz="1200"/>
              <a:t>They propagate what they have known, seen, and tasted</a:t>
            </a:r>
          </a:p>
          <a:p>
            <a:pPr marL="342900" lvl="0" indent="-342900" algn="l" rtl="0">
              <a:spcBef>
                <a:spcPts val="640"/>
              </a:spcBef>
              <a:spcAft>
                <a:spcPts val="0"/>
              </a:spcAft>
              <a:buClr>
                <a:schemeClr val="dk1"/>
              </a:buClr>
              <a:buSzPts val="3200"/>
              <a:buChar char="•"/>
            </a:pPr>
            <a:endParaRPr lang="en-US" sz="1800"/>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एयरपोर्ट जीवन एक सुसज्जित, परिपक्व, र अनुभवी जीवन हो</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परिपक्व क्रिश्चियनहरूलाई 'विमानस्थल' मा छोडिन्छ र तिनीहरूको ईश्वर-प्रदत्त गन्तव्य पूरा गर्न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तिनीहरू संसारलाई सुसमाचार प्रचार गर्न जान्छन् - मिशन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तिनीहरूले येशूलाई अन्य मिशन क्षेत्रहरूमा पठाउँछन्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उनीहरूले थाहा पाएका, देखेका र चाखेका कुराहरू प्रचार गर्छन्</a:t>
            </a:r>
            <a:endParaRPr>
              <a:latin typeface="Kokila" panose="020B0604020202020204" pitchFamily="34" charset="0"/>
              <a:cs typeface="Kokila"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a:t>The church in Nepal </a:t>
            </a:r>
            <a:r>
              <a:rPr lang="ne-NP">
                <a:latin typeface="Kokila" panose="020B0604020202020204" pitchFamily="34" charset="0"/>
                <a:cs typeface="Kokila" panose="020B0604020202020204" pitchFamily="34" charset="0"/>
              </a:rPr>
              <a:t>नेपाल को मण्डली </a:t>
            </a:r>
            <a:endParaRPr>
              <a:latin typeface="Kokila" panose="020B0604020202020204" pitchFamily="34" charset="0"/>
              <a:cs typeface="Kokila" panose="020B0604020202020204" pitchFamily="34" charset="0"/>
            </a:endParaRPr>
          </a:p>
        </p:txBody>
      </p:sp>
      <p:sp>
        <p:nvSpPr>
          <p:cNvPr id="139" name="Google Shape;139;p22"/>
          <p:cNvSpPr txBox="1">
            <a:spLocks noGrp="1"/>
          </p:cNvSpPr>
          <p:nvPr>
            <p:ph type="body" idx="1"/>
          </p:nvPr>
        </p:nvSpPr>
        <p:spPr>
          <a:xfrm>
            <a:off x="457200" y="1166018"/>
            <a:ext cx="8229600" cy="515375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sz="1100"/>
              <a:t>Most churches in Nepal are only focussing on three metaphors:</a:t>
            </a:r>
            <a:endParaRPr sz="1100"/>
          </a:p>
          <a:p>
            <a:pPr marL="514350" lvl="0" indent="-514350" algn="l" rtl="0">
              <a:spcBef>
                <a:spcPts val="640"/>
              </a:spcBef>
              <a:spcAft>
                <a:spcPts val="0"/>
              </a:spcAft>
              <a:buClr>
                <a:schemeClr val="dk1"/>
              </a:buClr>
              <a:buSzPts val="3200"/>
              <a:buAutoNum type="arabicPeriod"/>
            </a:pPr>
            <a:r>
              <a:rPr lang="en-GB" sz="1100"/>
              <a:t>Hospital</a:t>
            </a:r>
            <a:endParaRPr sz="1100"/>
          </a:p>
          <a:p>
            <a:pPr marL="514350" lvl="0" indent="-514350" algn="l" rtl="0">
              <a:spcBef>
                <a:spcPts val="640"/>
              </a:spcBef>
              <a:spcAft>
                <a:spcPts val="0"/>
              </a:spcAft>
              <a:buClr>
                <a:schemeClr val="dk1"/>
              </a:buClr>
              <a:buSzPts val="3200"/>
              <a:buAutoNum type="arabicPeriod"/>
            </a:pPr>
            <a:r>
              <a:rPr lang="en-GB" sz="1100"/>
              <a:t>School</a:t>
            </a:r>
            <a:endParaRPr sz="1100"/>
          </a:p>
          <a:p>
            <a:pPr marL="514350" lvl="0" indent="-514350" algn="l" rtl="0">
              <a:spcBef>
                <a:spcPts val="640"/>
              </a:spcBef>
              <a:spcAft>
                <a:spcPts val="0"/>
              </a:spcAft>
              <a:buClr>
                <a:schemeClr val="dk1"/>
              </a:buClr>
              <a:buSzPts val="3200"/>
              <a:buAutoNum type="arabicPeriod"/>
            </a:pPr>
            <a:r>
              <a:rPr lang="en-GB" sz="1100"/>
              <a:t>Filling station</a:t>
            </a:r>
            <a:endParaRPr sz="1100"/>
          </a:p>
          <a:p>
            <a:pPr marL="514350" lvl="0" indent="-514350" algn="l" rtl="0">
              <a:spcBef>
                <a:spcPts val="640"/>
              </a:spcBef>
              <a:spcAft>
                <a:spcPts val="0"/>
              </a:spcAft>
              <a:buClr>
                <a:schemeClr val="dk1"/>
              </a:buClr>
              <a:buSzPts val="3200"/>
              <a:buChar char="•"/>
            </a:pPr>
            <a:r>
              <a:rPr lang="en-GB" sz="1100"/>
              <a:t>Most churches don’t send their trained and equipped members to the ‘airport’</a:t>
            </a:r>
            <a:endParaRPr sz="1100"/>
          </a:p>
          <a:p>
            <a:pPr marL="514350" lvl="0" indent="-514350" algn="l" rtl="0">
              <a:spcBef>
                <a:spcPts val="640"/>
              </a:spcBef>
              <a:spcAft>
                <a:spcPts val="0"/>
              </a:spcAft>
              <a:buClr>
                <a:schemeClr val="dk1"/>
              </a:buClr>
              <a:buSzPts val="3200"/>
              <a:buChar char="•"/>
            </a:pPr>
            <a:r>
              <a:rPr lang="en-GB" sz="1100"/>
              <a:t>The members fruit bearing is being hindered </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नेपाल को धेरैजसो मण्डलीहरू तीनवटा रूपकहरूमा मात्र केन्द्रित छन्:</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अस्पताल</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विद्यालय</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भर्ने स्टेशन</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धेरैजसो चर्चहरूले आफ्ना प्रशिक्षित र सुसज्जित सदस्यहरूलाई 'विमानस्थल' मा पठाउँदैनन्।</a:t>
            </a:r>
          </a:p>
          <a:p>
            <a:pPr marL="514350" lvl="0" indent="-51435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सदस्यलाई फल फलाउन बाधा परिरहेको छ</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2400"/>
              <a:t>The Bible as a Mission Book</a:t>
            </a:r>
            <a:br>
              <a:rPr lang="en-GB"/>
            </a:br>
            <a:r>
              <a:rPr lang="ne-NP" sz="5400">
                <a:latin typeface="Kokila" panose="020B0604020202020204" pitchFamily="34" charset="0"/>
                <a:cs typeface="Kokila" panose="020B0604020202020204" pitchFamily="34" charset="0"/>
              </a:rPr>
              <a:t>मिशन पुस्तकको रूपमा बाइबल</a:t>
            </a:r>
            <a:endParaRPr>
              <a:latin typeface="Kokila" panose="020B0604020202020204" pitchFamily="34" charset="0"/>
              <a:cs typeface="Kokila" panose="020B0604020202020204" pitchFamily="34" charset="0"/>
            </a:endParaRPr>
          </a:p>
        </p:txBody>
      </p:sp>
      <p:sp>
        <p:nvSpPr>
          <p:cNvPr id="145" name="Google Shape;145;p23"/>
          <p:cNvSpPr txBox="1">
            <a:spLocks noGrp="1"/>
          </p:cNvSpPr>
          <p:nvPr>
            <p:ph type="body" idx="1"/>
          </p:nvPr>
        </p:nvSpPr>
        <p:spPr>
          <a:xfrm>
            <a:off x="298048" y="1417638"/>
            <a:ext cx="8547904"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GB" sz="1200"/>
              <a:t>Every chapter in the Bible talks about God’s mission to humanity except:</a:t>
            </a:r>
            <a:endParaRPr sz="1200"/>
          </a:p>
          <a:p>
            <a:pPr marL="514350" lvl="0" indent="-514350" algn="l" rtl="0">
              <a:spcBef>
                <a:spcPts val="640"/>
              </a:spcBef>
              <a:spcAft>
                <a:spcPts val="0"/>
              </a:spcAft>
              <a:buClr>
                <a:schemeClr val="dk1"/>
              </a:buClr>
              <a:buSzPts val="3200"/>
              <a:buAutoNum type="alphaLcParenR"/>
            </a:pPr>
            <a:r>
              <a:rPr lang="en-GB" sz="1200"/>
              <a:t>Gen. 1 and 2</a:t>
            </a:r>
            <a:endParaRPr sz="1200"/>
          </a:p>
          <a:p>
            <a:pPr marL="514350" lvl="0" indent="-514350" algn="l" rtl="0">
              <a:spcBef>
                <a:spcPts val="640"/>
              </a:spcBef>
              <a:spcAft>
                <a:spcPts val="0"/>
              </a:spcAft>
              <a:buClr>
                <a:schemeClr val="dk1"/>
              </a:buClr>
              <a:buSzPts val="3200"/>
              <a:buAutoNum type="alphaLcParenR"/>
            </a:pPr>
            <a:r>
              <a:rPr lang="en-GB" sz="1200"/>
              <a:t>Rev. 21 and 22</a:t>
            </a:r>
            <a:endParaRPr sz="1200"/>
          </a:p>
          <a:p>
            <a:pPr marL="342900" lvl="0" indent="-342900" algn="l" rtl="0">
              <a:spcBef>
                <a:spcPts val="640"/>
              </a:spcBef>
              <a:spcAft>
                <a:spcPts val="0"/>
              </a:spcAft>
              <a:buClr>
                <a:schemeClr val="dk1"/>
              </a:buClr>
              <a:buSzPts val="3200"/>
              <a:buChar char="•"/>
            </a:pPr>
            <a:r>
              <a:rPr lang="en-GB" sz="1200"/>
              <a:t>Therefore the bible must be interpreted as a mission book</a:t>
            </a:r>
            <a:endParaRPr sz="1200"/>
          </a:p>
          <a:p>
            <a:pPr marL="342900" lvl="0" indent="-342900" algn="l" rtl="0">
              <a:spcBef>
                <a:spcPts val="640"/>
              </a:spcBef>
              <a:spcAft>
                <a:spcPts val="0"/>
              </a:spcAft>
              <a:buClr>
                <a:schemeClr val="dk1"/>
              </a:buClr>
              <a:buSzPts val="3200"/>
              <a:buChar char="•"/>
            </a:pPr>
            <a:r>
              <a:rPr lang="en-GB" sz="1200"/>
              <a:t>Every member of the Body of Christ must be seen as God’s messenger sent on mission to accomplish something.</a:t>
            </a:r>
          </a:p>
          <a:p>
            <a:pPr marL="0" lvl="0" indent="0" algn="l" rtl="0">
              <a:spcBef>
                <a:spcPts val="640"/>
              </a:spcBef>
              <a:spcAft>
                <a:spcPts val="0"/>
              </a:spcAft>
              <a:buClr>
                <a:schemeClr val="dk1"/>
              </a:buClr>
              <a:buSzPts val="3200"/>
              <a:buNone/>
            </a:pPr>
            <a:endParaRPr lang="en-GB" sz="1800">
              <a:latin typeface="Kokila" panose="020B0604020202020204" pitchFamily="34" charset="0"/>
              <a:cs typeface="Kokila" panose="020B0604020202020204" pitchFamily="34" charset="0"/>
            </a:endParaRPr>
          </a:p>
          <a:p>
            <a:pPr marL="342900" lvl="0" indent="-34290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बाइबलको प्रत्येक अध्यायले मानवताको लागि परमेश्वरको मिशनको बारेमा कुरा गर्छ बाहेक:</a:t>
            </a:r>
          </a:p>
          <a:p>
            <a:pPr marL="342900" lvl="0" indent="-34290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उत्पत्ति  १ र २</a:t>
            </a:r>
          </a:p>
          <a:p>
            <a:pPr marL="342900" lvl="0" indent="-34290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प्रकाश </a:t>
            </a:r>
            <a:r>
              <a:rPr lang="en-US" sz="2800">
                <a:latin typeface="Kokila" panose="020B0604020202020204" pitchFamily="34" charset="0"/>
                <a:cs typeface="Kokila" panose="020B0604020202020204" pitchFamily="34" charset="0"/>
              </a:rPr>
              <a:t> 21 </a:t>
            </a:r>
            <a:r>
              <a:rPr lang="ne-NP" sz="2800">
                <a:latin typeface="Kokila" panose="020B0604020202020204" pitchFamily="34" charset="0"/>
                <a:cs typeface="Kokila" panose="020B0604020202020204" pitchFamily="34" charset="0"/>
              </a:rPr>
              <a:t>र 22</a:t>
            </a:r>
          </a:p>
          <a:p>
            <a:pPr marL="342900" lvl="0" indent="-342900" algn="l" rtl="0">
              <a:spcBef>
                <a:spcPts val="640"/>
              </a:spcBef>
              <a:spcAft>
                <a:spcPts val="0"/>
              </a:spcAft>
              <a:buClr>
                <a:schemeClr val="dk1"/>
              </a:buClr>
              <a:buSzPts val="3200"/>
              <a:buChar char="•"/>
            </a:pPr>
            <a:r>
              <a:rPr lang="ne-NP" sz="2800">
                <a:latin typeface="Kokila" panose="020B0604020202020204" pitchFamily="34" charset="0"/>
                <a:cs typeface="Kokila" panose="020B0604020202020204" pitchFamily="34" charset="0"/>
              </a:rPr>
              <a:t>त्यसैले बाइबललाई मिशन पुस्तकको रूपमा व्याख्या गरिनुपर्छ</a:t>
            </a:r>
          </a:p>
          <a:p>
            <a:pPr marL="0" lvl="0" indent="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ख्रीष्टको शरीरको प्रत्येक सदस्यलाई केही गर्नको लागि मिशनमा पठाइएको परमेश्वरको </a:t>
            </a:r>
            <a:r>
              <a:rPr lang="en-US" sz="2800">
                <a:latin typeface="Kokila" panose="020B0604020202020204" pitchFamily="34" charset="0"/>
                <a:cs typeface="Kokila" panose="020B0604020202020204" pitchFamily="34" charset="0"/>
              </a:rPr>
              <a:t>        </a:t>
            </a:r>
            <a:r>
              <a:rPr lang="ne-NP" sz="2800">
                <a:latin typeface="Kokila" panose="020B0604020202020204" pitchFamily="34" charset="0"/>
                <a:cs typeface="Kokila" panose="020B0604020202020204" pitchFamily="34" charset="0"/>
              </a:rPr>
              <a:t>सन्देशवाहकको रूपमा हेरिनुपर्छ।</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2800"/>
              <a:t>The church in Nepal </a:t>
            </a:r>
            <a:r>
              <a:rPr lang="ne-NP" sz="4000">
                <a:latin typeface="Kokila" panose="020B0604020202020204" pitchFamily="34" charset="0"/>
                <a:cs typeface="Kokila" panose="020B0604020202020204" pitchFamily="34" charset="0"/>
              </a:rPr>
              <a:t>नेपाल को मण्डली </a:t>
            </a:r>
            <a:endParaRPr>
              <a:latin typeface="Kokila" panose="020B0604020202020204" pitchFamily="34" charset="0"/>
              <a:cs typeface="Kokila" panose="020B0604020202020204" pitchFamily="34" charset="0"/>
            </a:endParaRPr>
          </a:p>
        </p:txBody>
      </p:sp>
      <p:sp>
        <p:nvSpPr>
          <p:cNvPr id="151" name="Google Shape;151;p24"/>
          <p:cNvSpPr txBox="1">
            <a:spLocks noGrp="1"/>
          </p:cNvSpPr>
          <p:nvPr>
            <p:ph type="body" idx="1"/>
          </p:nvPr>
        </p:nvSpPr>
        <p:spPr>
          <a:xfrm>
            <a:off x="376177" y="1166018"/>
            <a:ext cx="8229600" cy="4525963"/>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Char char="•"/>
            </a:pPr>
            <a:r>
              <a:rPr lang="en-GB" sz="1500"/>
              <a:t>Today’s church is like a football field</a:t>
            </a:r>
            <a:endParaRPr sz="1500"/>
          </a:p>
          <a:p>
            <a:pPr marL="342900" lvl="0" indent="-342900" algn="l" rtl="0">
              <a:spcBef>
                <a:spcPts val="592"/>
              </a:spcBef>
              <a:spcAft>
                <a:spcPts val="0"/>
              </a:spcAft>
              <a:buClr>
                <a:schemeClr val="dk1"/>
              </a:buClr>
              <a:buSzPct val="100000"/>
              <a:buChar char="•"/>
            </a:pPr>
            <a:r>
              <a:rPr lang="en-GB" sz="1500"/>
              <a:t>In a football field there are 22 people on the field who are very active playing</a:t>
            </a:r>
            <a:endParaRPr sz="1500"/>
          </a:p>
          <a:p>
            <a:pPr marL="342900" lvl="0" indent="-342900" algn="l" rtl="0">
              <a:spcBef>
                <a:spcPts val="592"/>
              </a:spcBef>
              <a:spcAft>
                <a:spcPts val="0"/>
              </a:spcAft>
              <a:buClr>
                <a:schemeClr val="dk1"/>
              </a:buClr>
              <a:buSzPct val="100000"/>
              <a:buChar char="•"/>
            </a:pPr>
            <a:r>
              <a:rPr lang="en-GB" sz="1500"/>
              <a:t>We also have 2 linesmen and the Referee</a:t>
            </a:r>
            <a:endParaRPr sz="1500"/>
          </a:p>
          <a:p>
            <a:pPr marL="342900" lvl="0" indent="-342900" algn="l" rtl="0">
              <a:spcBef>
                <a:spcPts val="592"/>
              </a:spcBef>
              <a:spcAft>
                <a:spcPts val="0"/>
              </a:spcAft>
              <a:buClr>
                <a:schemeClr val="dk1"/>
              </a:buClr>
              <a:buSzPct val="100000"/>
              <a:buChar char="•"/>
            </a:pPr>
            <a:r>
              <a:rPr lang="en-GB" sz="1500"/>
              <a:t>Apart from these 22 players and the 3 officials all the rest of the people on the field are spectators</a:t>
            </a:r>
            <a:endParaRPr sz="1500"/>
          </a:p>
          <a:p>
            <a:pPr marL="342900" lvl="0" indent="-342900" algn="l" rtl="0">
              <a:spcBef>
                <a:spcPts val="592"/>
              </a:spcBef>
              <a:spcAft>
                <a:spcPts val="0"/>
              </a:spcAft>
              <a:buClr>
                <a:schemeClr val="dk1"/>
              </a:buClr>
              <a:buSzPct val="100000"/>
              <a:buChar char="•"/>
            </a:pPr>
            <a:r>
              <a:rPr lang="en-GB" sz="1500"/>
              <a:t>The thousands of spectators are not participating – they just watch others play</a:t>
            </a:r>
            <a:endParaRPr sz="1500"/>
          </a:p>
          <a:p>
            <a:pPr marL="342900" lvl="0" indent="-342900" algn="l" rtl="0">
              <a:spcBef>
                <a:spcPts val="592"/>
              </a:spcBef>
              <a:spcAft>
                <a:spcPts val="0"/>
              </a:spcAft>
              <a:buClr>
                <a:schemeClr val="dk1"/>
              </a:buClr>
              <a:buSzPct val="100000"/>
              <a:buChar char="•"/>
            </a:pPr>
            <a:r>
              <a:rPr lang="en-GB" sz="1500"/>
              <a:t>Most Christians in nepal are spectators as far as mission is concerned</a:t>
            </a:r>
          </a:p>
          <a:p>
            <a:pPr marL="342900" lvl="0" indent="-342900" algn="l" rtl="0">
              <a:spcBef>
                <a:spcPts val="592"/>
              </a:spcBef>
              <a:spcAft>
                <a:spcPts val="0"/>
              </a:spcAft>
              <a:buClr>
                <a:schemeClr val="dk1"/>
              </a:buClr>
              <a:buSzPct val="100000"/>
              <a:buChar char="•"/>
            </a:pPr>
            <a:endParaRPr lang="en-GB" sz="1500"/>
          </a:p>
          <a:p>
            <a:pPr marL="342900" lvl="0" indent="-342900" algn="l" rtl="0">
              <a:spcBef>
                <a:spcPts val="592"/>
              </a:spcBef>
              <a:spcAft>
                <a:spcPts val="0"/>
              </a:spcAft>
              <a:buClr>
                <a:schemeClr val="dk1"/>
              </a:buClr>
              <a:buSzPct val="100000"/>
              <a:buChar char="•"/>
            </a:pPr>
            <a:r>
              <a:rPr lang="ne-NP" sz="3500">
                <a:latin typeface="Kokila" panose="020B0604020202020204" pitchFamily="34" charset="0"/>
                <a:cs typeface="Kokila" panose="020B0604020202020204" pitchFamily="34" charset="0"/>
              </a:rPr>
              <a:t>आजको चर्च फुटबल मैदान जस्तै छ</a:t>
            </a:r>
          </a:p>
          <a:p>
            <a:pPr marL="342900" lvl="0" indent="-342900" algn="l" rtl="0">
              <a:spcBef>
                <a:spcPts val="592"/>
              </a:spcBef>
              <a:spcAft>
                <a:spcPts val="0"/>
              </a:spcAft>
              <a:buClr>
                <a:schemeClr val="dk1"/>
              </a:buClr>
              <a:buSzPct val="100000"/>
              <a:buChar char="•"/>
            </a:pPr>
            <a:r>
              <a:rPr lang="ne-NP" sz="3500">
                <a:latin typeface="Kokila" panose="020B0604020202020204" pitchFamily="34" charset="0"/>
                <a:cs typeface="Kokila" panose="020B0604020202020204" pitchFamily="34" charset="0"/>
              </a:rPr>
              <a:t>फुटबल मैदानमा 22 व्यक्तिहरू छन् जो धेरै सक्रिय छन्</a:t>
            </a:r>
          </a:p>
          <a:p>
            <a:pPr marL="342900" lvl="0" indent="-342900" algn="l" rtl="0">
              <a:spcBef>
                <a:spcPts val="592"/>
              </a:spcBef>
              <a:spcAft>
                <a:spcPts val="0"/>
              </a:spcAft>
              <a:buClr>
                <a:schemeClr val="dk1"/>
              </a:buClr>
              <a:buSzPct val="100000"/>
              <a:buChar char="•"/>
            </a:pPr>
            <a:r>
              <a:rPr lang="ne-NP" sz="3500">
                <a:latin typeface="Kokila" panose="020B0604020202020204" pitchFamily="34" charset="0"/>
                <a:cs typeface="Kokila" panose="020B0604020202020204" pitchFamily="34" charset="0"/>
              </a:rPr>
              <a:t>हामीसँग २ लाइनम्यान र रेफ्री पनि छन्</a:t>
            </a:r>
          </a:p>
          <a:p>
            <a:pPr marL="342900" lvl="0" indent="-342900" algn="l" rtl="0">
              <a:spcBef>
                <a:spcPts val="592"/>
              </a:spcBef>
              <a:spcAft>
                <a:spcPts val="0"/>
              </a:spcAft>
              <a:buClr>
                <a:schemeClr val="dk1"/>
              </a:buClr>
              <a:buSzPct val="100000"/>
              <a:buChar char="•"/>
            </a:pPr>
            <a:r>
              <a:rPr lang="ne-NP" sz="3500">
                <a:latin typeface="Kokila" panose="020B0604020202020204" pitchFamily="34" charset="0"/>
                <a:cs typeface="Kokila" panose="020B0604020202020204" pitchFamily="34" charset="0"/>
              </a:rPr>
              <a:t>यी २२ खेलाडी र ३ अफिसियल बाहेक मैदानमा रहेका सबै दर्शक दर्शक हुन्</a:t>
            </a:r>
          </a:p>
          <a:p>
            <a:pPr marL="342900" lvl="0" indent="-342900" algn="l" rtl="0">
              <a:spcBef>
                <a:spcPts val="592"/>
              </a:spcBef>
              <a:spcAft>
                <a:spcPts val="0"/>
              </a:spcAft>
              <a:buClr>
                <a:schemeClr val="dk1"/>
              </a:buClr>
              <a:buSzPct val="100000"/>
              <a:buChar char="•"/>
            </a:pPr>
            <a:r>
              <a:rPr lang="ne-NP" sz="3500">
                <a:latin typeface="Kokila" panose="020B0604020202020204" pitchFamily="34" charset="0"/>
                <a:cs typeface="Kokila" panose="020B0604020202020204" pitchFamily="34" charset="0"/>
              </a:rPr>
              <a:t>हजारौं दर्शकहरू भाग लिइरहेका छैनन् - तिनीहरू केवल अरूको खेल हेर्छन्</a:t>
            </a:r>
          </a:p>
          <a:p>
            <a:pPr marL="342900" lvl="0" indent="-342900" algn="l" rtl="0">
              <a:spcBef>
                <a:spcPts val="592"/>
              </a:spcBef>
              <a:spcAft>
                <a:spcPts val="0"/>
              </a:spcAft>
              <a:buClr>
                <a:schemeClr val="dk1"/>
              </a:buClr>
              <a:buSzPct val="100000"/>
              <a:buChar char="•"/>
            </a:pPr>
            <a:r>
              <a:rPr lang="ne-NP" sz="3600">
                <a:latin typeface="Kokila" panose="020B0604020202020204" pitchFamily="34" charset="0"/>
                <a:cs typeface="Kokila" panose="020B0604020202020204" pitchFamily="34" charset="0"/>
              </a:rPr>
              <a:t>नेपाल</a:t>
            </a:r>
            <a:r>
              <a:rPr lang="ne-NP" sz="3500">
                <a:latin typeface="Kokila" panose="020B0604020202020204" pitchFamily="34" charset="0"/>
                <a:cs typeface="Kokila" panose="020B0604020202020204" pitchFamily="34" charset="0"/>
              </a:rPr>
              <a:t>का अधिकांश क्रिस्चियनहरू मिशनको सवालमा दर्शकहरू हुन्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A Missional Church </a:t>
            </a:r>
            <a:r>
              <a:rPr lang="ne-NP">
                <a:latin typeface="Kokila" panose="020B0604020202020204" pitchFamily="34" charset="0"/>
                <a:cs typeface="Kokila" panose="020B0604020202020204" pitchFamily="34" charset="0"/>
              </a:rPr>
              <a:t>एक मिसन चर्च</a:t>
            </a:r>
            <a:endParaRPr>
              <a:latin typeface="Kokila" panose="020B0604020202020204" pitchFamily="34" charset="0"/>
              <a:cs typeface="Kokila" panose="020B0604020202020204" pitchFamily="34" charset="0"/>
            </a:endParaRPr>
          </a:p>
        </p:txBody>
      </p:sp>
      <p:sp>
        <p:nvSpPr>
          <p:cNvPr id="157" name="Google Shape;157;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sz="1600"/>
              <a:t>A mission oriented church must</a:t>
            </a:r>
            <a:endParaRPr sz="1600"/>
          </a:p>
          <a:p>
            <a:pPr marL="514350" lvl="0" indent="-514350" algn="l" rtl="0">
              <a:spcBef>
                <a:spcPts val="640"/>
              </a:spcBef>
              <a:spcAft>
                <a:spcPts val="0"/>
              </a:spcAft>
              <a:buClr>
                <a:schemeClr val="dk1"/>
              </a:buClr>
              <a:buSzPts val="3200"/>
              <a:buAutoNum type="arabicPeriod"/>
            </a:pPr>
            <a:r>
              <a:rPr lang="en-GB" sz="1600"/>
              <a:t>Nurture </a:t>
            </a:r>
            <a:endParaRPr sz="1600"/>
          </a:p>
          <a:p>
            <a:pPr marL="514350" lvl="0" indent="-514350" algn="l" rtl="0">
              <a:spcBef>
                <a:spcPts val="640"/>
              </a:spcBef>
              <a:spcAft>
                <a:spcPts val="0"/>
              </a:spcAft>
              <a:buClr>
                <a:schemeClr val="dk1"/>
              </a:buClr>
              <a:buSzPts val="3200"/>
              <a:buAutoNum type="arabicPeriod"/>
            </a:pPr>
            <a:r>
              <a:rPr lang="en-GB" sz="1600"/>
              <a:t>Equip</a:t>
            </a:r>
            <a:endParaRPr sz="1600"/>
          </a:p>
          <a:p>
            <a:pPr marL="514350" lvl="0" indent="-514350" algn="l" rtl="0">
              <a:spcBef>
                <a:spcPts val="640"/>
              </a:spcBef>
              <a:spcAft>
                <a:spcPts val="0"/>
              </a:spcAft>
              <a:buClr>
                <a:schemeClr val="dk1"/>
              </a:buClr>
              <a:buSzPts val="3200"/>
              <a:buAutoNum type="arabicPeriod"/>
            </a:pPr>
            <a:r>
              <a:rPr lang="en-GB" sz="1600"/>
              <a:t>Release</a:t>
            </a:r>
            <a:endParaRPr sz="1600"/>
          </a:p>
          <a:p>
            <a:pPr marL="514350" lvl="0" indent="-514350" algn="l" rtl="0">
              <a:spcBef>
                <a:spcPts val="640"/>
              </a:spcBef>
              <a:spcAft>
                <a:spcPts val="0"/>
              </a:spcAft>
              <a:buClr>
                <a:schemeClr val="dk1"/>
              </a:buClr>
              <a:buSzPts val="3200"/>
              <a:buNone/>
            </a:pPr>
            <a:endParaRPr sz="100"/>
          </a:p>
          <a:p>
            <a:pPr marL="514350" lvl="0" indent="-514350" algn="l" rtl="0">
              <a:spcBef>
                <a:spcPts val="640"/>
              </a:spcBef>
              <a:spcAft>
                <a:spcPts val="0"/>
              </a:spcAft>
              <a:buClr>
                <a:schemeClr val="dk1"/>
              </a:buClr>
              <a:buSzPts val="3200"/>
              <a:buNone/>
            </a:pPr>
            <a:r>
              <a:rPr lang="en-GB" sz="1600"/>
              <a:t>The above are the reasons why God gave the 5 fold ministry gifts in Ephesians 4:11-12</a:t>
            </a:r>
          </a:p>
          <a:p>
            <a:pPr marL="514350" indent="-514350">
              <a:spcBef>
                <a:spcPts val="640"/>
              </a:spcBef>
              <a:buSzPts val="3200"/>
            </a:pPr>
            <a:r>
              <a:rPr lang="ne-NP">
                <a:latin typeface="Kokila" panose="020B0604020202020204" pitchFamily="34" charset="0"/>
                <a:cs typeface="Kokila" panose="020B0604020202020204" pitchFamily="34" charset="0"/>
              </a:rPr>
              <a:t>मिशन उन्मुख चर्च हुनुपर्छ</a:t>
            </a:r>
          </a:p>
          <a:p>
            <a:pPr marL="514350" lvl="0" indent="-514350" algn="l" rtl="0">
              <a:spcBef>
                <a:spcPts val="640"/>
              </a:spcBef>
              <a:spcAft>
                <a:spcPts val="0"/>
              </a:spcAft>
              <a:buClr>
                <a:schemeClr val="dk1"/>
              </a:buClr>
              <a:buSzPts val="3200"/>
              <a:buFont typeface="+mj-lt"/>
              <a:buAutoNum type="arabicPeriod"/>
            </a:pPr>
            <a:r>
              <a:rPr lang="ne-NP">
                <a:latin typeface="Kokila" panose="020B0604020202020204" pitchFamily="34" charset="0"/>
                <a:cs typeface="Kokila" panose="020B0604020202020204" pitchFamily="34" charset="0"/>
              </a:rPr>
              <a:t>पालनपोषण गर्ने मण्डली </a:t>
            </a:r>
          </a:p>
          <a:p>
            <a:pPr marL="514350" lvl="0" indent="-514350" algn="l" rtl="0">
              <a:spcBef>
                <a:spcPts val="640"/>
              </a:spcBef>
              <a:spcAft>
                <a:spcPts val="0"/>
              </a:spcAft>
              <a:buClr>
                <a:schemeClr val="dk1"/>
              </a:buClr>
              <a:buSzPts val="3200"/>
              <a:buFont typeface="+mj-lt"/>
              <a:buAutoNum type="arabicPeriod"/>
            </a:pPr>
            <a:r>
              <a:rPr lang="ne-NP">
                <a:latin typeface="Kokila" panose="020B0604020202020204" pitchFamily="34" charset="0"/>
                <a:cs typeface="Kokila" panose="020B0604020202020204" pitchFamily="34" charset="0"/>
              </a:rPr>
              <a:t>सुसज्जित</a:t>
            </a:r>
            <a:r>
              <a:rPr lang="en-US">
                <a:latin typeface="Kokila" panose="020B0604020202020204" pitchFamily="34" charset="0"/>
                <a:cs typeface="Kokila" panose="020B0604020202020204" pitchFamily="34" charset="0"/>
              </a:rPr>
              <a:t> </a:t>
            </a:r>
            <a:r>
              <a:rPr lang="ne-NP">
                <a:latin typeface="Kokila" panose="020B0604020202020204" pitchFamily="34" charset="0"/>
                <a:cs typeface="Kokila" panose="020B0604020202020204" pitchFamily="34" charset="0"/>
              </a:rPr>
              <a:t>गर्ने मण्डली </a:t>
            </a:r>
          </a:p>
          <a:p>
            <a:pPr marL="514350" lvl="0" indent="-514350" algn="l" rtl="0">
              <a:spcBef>
                <a:spcPts val="640"/>
              </a:spcBef>
              <a:spcAft>
                <a:spcPts val="0"/>
              </a:spcAft>
              <a:buClr>
                <a:schemeClr val="dk1"/>
              </a:buClr>
              <a:buSzPts val="3200"/>
              <a:buFont typeface="+mj-lt"/>
              <a:buAutoNum type="arabicPeriod"/>
            </a:pPr>
            <a:r>
              <a:rPr lang="ne-NP">
                <a:latin typeface="Kokila" panose="020B0604020202020204" pitchFamily="34" charset="0"/>
                <a:cs typeface="Kokila" panose="020B0604020202020204" pitchFamily="34" charset="0"/>
              </a:rPr>
              <a:t>पठाउने मण्डली </a:t>
            </a:r>
            <a:endParaRPr lang="en-US">
              <a:latin typeface="Kokila" panose="020B0604020202020204" pitchFamily="34" charset="0"/>
              <a:cs typeface="Kokila" panose="020B0604020202020204" pitchFamily="34" charset="0"/>
            </a:endParaRPr>
          </a:p>
          <a:p>
            <a:pPr marL="0" lvl="0" indent="0" algn="l" rtl="0">
              <a:spcBef>
                <a:spcPts val="640"/>
              </a:spcBef>
              <a:spcAft>
                <a:spcPts val="0"/>
              </a:spcAft>
              <a:buClr>
                <a:schemeClr val="dk1"/>
              </a:buClr>
              <a:buSzPts val="3200"/>
              <a:buNone/>
            </a:pPr>
            <a:r>
              <a:rPr lang="ne-NP">
                <a:latin typeface="Kokila" panose="020B0604020202020204" pitchFamily="34" charset="0"/>
                <a:cs typeface="Kokila" panose="020B0604020202020204" pitchFamily="34" charset="0"/>
              </a:rPr>
              <a:t>माथिका कारणहरू छन् किन परमेश्वरले एफिसी ४:११-१२ मा ५ गुणा सेवकाई</a:t>
            </a:r>
            <a:r>
              <a:rPr lang="en-US">
                <a:latin typeface="Kokila" panose="020B0604020202020204" pitchFamily="34" charset="0"/>
                <a:cs typeface="Kokila" panose="020B0604020202020204" pitchFamily="34" charset="0"/>
              </a:rPr>
              <a:t> </a:t>
            </a:r>
            <a:r>
              <a:rPr lang="ne-NP">
                <a:latin typeface="Kokila" panose="020B0604020202020204" pitchFamily="34" charset="0"/>
                <a:cs typeface="Kokila" panose="020B0604020202020204" pitchFamily="34" charset="0"/>
              </a:rPr>
              <a:t>वरदान दिनुभयो।</a:t>
            </a:r>
            <a:endParaRPr>
              <a:latin typeface="Kokila" panose="020B0604020202020204" pitchFamily="34" charset="0"/>
              <a:cs typeface="Kokila"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A Misional Church</a:t>
            </a:r>
            <a:r>
              <a:rPr lang="ne-NP">
                <a:latin typeface="Kokila" panose="020B0604020202020204" pitchFamily="34" charset="0"/>
                <a:cs typeface="Kokila" panose="020B0604020202020204" pitchFamily="34" charset="0"/>
              </a:rPr>
              <a:t> एक मिसन चर्च</a:t>
            </a:r>
            <a:endParaRPr/>
          </a:p>
        </p:txBody>
      </p:sp>
      <p:sp>
        <p:nvSpPr>
          <p:cNvPr id="163" name="Google Shape;163;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sz="1600"/>
              <a:t>The missional church must look like the human body – the toe, hands, eyes, ear, nose, bones, head, thigh, liver, kidney etc</a:t>
            </a:r>
            <a:endParaRPr sz="1600"/>
          </a:p>
          <a:p>
            <a:pPr marL="342900" lvl="0" indent="-342900" algn="l" rtl="0">
              <a:spcBef>
                <a:spcPts val="640"/>
              </a:spcBef>
              <a:spcAft>
                <a:spcPts val="0"/>
              </a:spcAft>
              <a:buClr>
                <a:schemeClr val="dk1"/>
              </a:buClr>
              <a:buSzPts val="3200"/>
              <a:buChar char="•"/>
            </a:pPr>
            <a:r>
              <a:rPr lang="en-GB" sz="1600"/>
              <a:t>This enable every member of the body functions in a unique way</a:t>
            </a:r>
            <a:endParaRPr sz="1600"/>
          </a:p>
          <a:p>
            <a:pPr marL="342900" lvl="0" indent="-342900" algn="l" rtl="0">
              <a:spcBef>
                <a:spcPts val="640"/>
              </a:spcBef>
              <a:spcAft>
                <a:spcPts val="0"/>
              </a:spcAft>
              <a:buClr>
                <a:schemeClr val="dk1"/>
              </a:buClr>
              <a:buSzPts val="3200"/>
              <a:buChar char="•"/>
            </a:pPr>
            <a:r>
              <a:rPr lang="en-GB" sz="1600"/>
              <a:t>So that no member is hindered</a:t>
            </a:r>
            <a:endParaRPr sz="1600"/>
          </a:p>
          <a:p>
            <a:pPr marL="342900" lvl="0" indent="-342900" algn="l" rtl="0">
              <a:spcBef>
                <a:spcPts val="640"/>
              </a:spcBef>
              <a:spcAft>
                <a:spcPts val="0"/>
              </a:spcAft>
              <a:buClr>
                <a:schemeClr val="dk1"/>
              </a:buClr>
              <a:buSzPts val="3200"/>
              <a:buChar char="•"/>
            </a:pPr>
            <a:r>
              <a:rPr lang="en-GB" sz="1600"/>
              <a:t>There will be schism if members are not functioning well</a:t>
            </a:r>
          </a:p>
          <a:p>
            <a:pPr marL="342900" lvl="0" indent="-342900" algn="l" rtl="0">
              <a:spcBef>
                <a:spcPts val="640"/>
              </a:spcBef>
              <a:spcAft>
                <a:spcPts val="0"/>
              </a:spcAft>
              <a:buClr>
                <a:schemeClr val="dk1"/>
              </a:buClr>
              <a:buSzPts val="3200"/>
              <a:buChar char="•"/>
            </a:pPr>
            <a:endParaRPr lang="en-GB" sz="1600"/>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मिशनल चर्च मानव शरीर जस्तै देखिनु पर्छ - खुट्टा, हात, आँखा, कान, नाक, हड्डी, टाउको, तिघ्रा, कलेजो, मृगौला आदि।</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यसले शरीरको प्रत्येक अंगलाई अनौठो तरिकाले कार्य गर्न सक्षम बनाउँछ</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ताकि कुनै पनि सदस्यलाई बाधा नपर्ने</a:t>
            </a:r>
          </a:p>
          <a:p>
            <a:pPr marL="342900" lvl="0" indent="-342900" algn="l" rtl="0">
              <a:spcBef>
                <a:spcPts val="640"/>
              </a:spcBef>
              <a:spcAft>
                <a:spcPts val="0"/>
              </a:spcAft>
              <a:buClr>
                <a:schemeClr val="dk1"/>
              </a:buClr>
              <a:buSzPts val="3200"/>
              <a:buChar char="•"/>
            </a:pPr>
            <a:r>
              <a:rPr lang="ne-NP">
                <a:latin typeface="Kokila" panose="020B0604020202020204" pitchFamily="34" charset="0"/>
                <a:cs typeface="Kokila" panose="020B0604020202020204" pitchFamily="34" charset="0"/>
              </a:rPr>
              <a:t>सदस्यहरूले राम्रोसँग काम नगरेमा मतभेद हुनेछ</a:t>
            </a:r>
            <a:endParaRPr>
              <a:latin typeface="Kokila" panose="020B0604020202020204" pitchFamily="34" charset="0"/>
              <a:cs typeface="Kokila"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457200" y="731837"/>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1600"/>
              <a:t>The missional church</a:t>
            </a:r>
            <a:br>
              <a:rPr lang="en-GB"/>
            </a:br>
            <a:r>
              <a:rPr lang="ne-NP" sz="6600">
                <a:latin typeface="Kokila" panose="020B0604020202020204" pitchFamily="34" charset="0"/>
                <a:cs typeface="Kokila" panose="020B0604020202020204" pitchFamily="34" charset="0"/>
              </a:rPr>
              <a:t>एक मिसन चर्च</a:t>
            </a:r>
            <a:br>
              <a:rPr lang="en-GB" sz="8000"/>
            </a:br>
            <a:endParaRPr/>
          </a:p>
        </p:txBody>
      </p:sp>
      <p:sp>
        <p:nvSpPr>
          <p:cNvPr id="169" name="Google Shape;169;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GB" sz="1600"/>
              <a:t>God raises three category of people in His church</a:t>
            </a:r>
            <a:endParaRPr sz="1600"/>
          </a:p>
          <a:p>
            <a:pPr marL="514350" lvl="0" indent="-514350" algn="l" rtl="0">
              <a:spcBef>
                <a:spcPts val="640"/>
              </a:spcBef>
              <a:spcAft>
                <a:spcPts val="0"/>
              </a:spcAft>
              <a:buClr>
                <a:schemeClr val="dk1"/>
              </a:buClr>
              <a:buSzPts val="3200"/>
              <a:buAutoNum type="arabicPeriod"/>
            </a:pPr>
            <a:r>
              <a:rPr lang="en-GB" sz="1600"/>
              <a:t>Goers</a:t>
            </a:r>
            <a:endParaRPr sz="1600"/>
          </a:p>
          <a:p>
            <a:pPr marL="514350" lvl="0" indent="-514350" algn="l" rtl="0">
              <a:spcBef>
                <a:spcPts val="640"/>
              </a:spcBef>
              <a:spcAft>
                <a:spcPts val="0"/>
              </a:spcAft>
              <a:buClr>
                <a:schemeClr val="dk1"/>
              </a:buClr>
              <a:buSzPts val="3200"/>
              <a:buAutoNum type="arabicPeriod"/>
            </a:pPr>
            <a:r>
              <a:rPr lang="en-GB" sz="1600"/>
              <a:t>Financiers</a:t>
            </a:r>
            <a:endParaRPr sz="1600"/>
          </a:p>
          <a:p>
            <a:pPr marL="514350" lvl="0" indent="-514350" algn="l" rtl="0">
              <a:spcBef>
                <a:spcPts val="640"/>
              </a:spcBef>
              <a:spcAft>
                <a:spcPts val="0"/>
              </a:spcAft>
              <a:buClr>
                <a:schemeClr val="dk1"/>
              </a:buClr>
              <a:buSzPts val="3200"/>
              <a:buAutoNum type="arabicPeriod"/>
            </a:pPr>
            <a:r>
              <a:rPr lang="en-GB" sz="1600"/>
              <a:t>Intercessors </a:t>
            </a:r>
            <a:endParaRPr sz="1600"/>
          </a:p>
          <a:p>
            <a:pPr marL="514350" lvl="0" indent="-514350" algn="l" rtl="0">
              <a:spcBef>
                <a:spcPts val="640"/>
              </a:spcBef>
              <a:spcAft>
                <a:spcPts val="0"/>
              </a:spcAft>
              <a:buClr>
                <a:schemeClr val="dk1"/>
              </a:buClr>
              <a:buSzPts val="3200"/>
              <a:buNone/>
            </a:pPr>
            <a:r>
              <a:rPr lang="en-GB" sz="1600"/>
              <a:t>However, there are people who do the three</a:t>
            </a:r>
            <a:endParaRPr sz="1600"/>
          </a:p>
          <a:p>
            <a:pPr marL="514350" lvl="0" indent="-514350" algn="l" rtl="0">
              <a:spcBef>
                <a:spcPts val="640"/>
              </a:spcBef>
              <a:spcAft>
                <a:spcPts val="0"/>
              </a:spcAft>
              <a:buClr>
                <a:schemeClr val="dk1"/>
              </a:buClr>
              <a:buSzPts val="3200"/>
              <a:buNone/>
            </a:pPr>
            <a:r>
              <a:rPr lang="en-GB" sz="1600"/>
              <a:t>Acts 13:1-3</a:t>
            </a:r>
            <a:endParaRPr sz="1600"/>
          </a:p>
          <a:p>
            <a:pPr marL="514350" lvl="0" indent="-514350" algn="l" rtl="0">
              <a:spcBef>
                <a:spcPts val="640"/>
              </a:spcBef>
              <a:spcAft>
                <a:spcPts val="0"/>
              </a:spcAft>
              <a:buClr>
                <a:schemeClr val="dk1"/>
              </a:buClr>
              <a:buSzPts val="3200"/>
              <a:buNone/>
            </a:pPr>
            <a:r>
              <a:rPr lang="en-GB" sz="1600"/>
              <a:t>Which category are you?</a:t>
            </a:r>
          </a:p>
          <a:p>
            <a:pPr marL="514350" lvl="0" indent="-51435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परमेश्वरले आफ्नो मण्डलीमा तीनवटा वर्गका मानिसहरूलाई उठाउनुहुन्छ</a:t>
            </a:r>
          </a:p>
          <a:p>
            <a:pPr marL="514350" lvl="0" indent="-514350" algn="l" rtl="0">
              <a:spcBef>
                <a:spcPts val="640"/>
              </a:spcBef>
              <a:spcAft>
                <a:spcPts val="0"/>
              </a:spcAft>
              <a:buClr>
                <a:schemeClr val="dk1"/>
              </a:buClr>
              <a:buSzPts val="3200"/>
              <a:buFont typeface="+mj-lt"/>
              <a:buAutoNum type="arabicPeriod"/>
            </a:pPr>
            <a:r>
              <a:rPr lang="ne-NP" sz="2800">
                <a:latin typeface="Kokila" panose="020B0604020202020204" pitchFamily="34" charset="0"/>
                <a:cs typeface="Kokila" panose="020B0604020202020204" pitchFamily="34" charset="0"/>
              </a:rPr>
              <a:t>जानेहरू</a:t>
            </a:r>
          </a:p>
          <a:p>
            <a:pPr marL="514350" lvl="0" indent="-514350" algn="l" rtl="0">
              <a:spcBef>
                <a:spcPts val="640"/>
              </a:spcBef>
              <a:spcAft>
                <a:spcPts val="0"/>
              </a:spcAft>
              <a:buClr>
                <a:schemeClr val="dk1"/>
              </a:buClr>
              <a:buSzPts val="3200"/>
              <a:buFont typeface="+mj-lt"/>
              <a:buAutoNum type="arabicPeriod"/>
            </a:pPr>
            <a:r>
              <a:rPr lang="ne-NP" sz="2800">
                <a:latin typeface="Kokila" panose="020B0604020202020204" pitchFamily="34" charset="0"/>
                <a:cs typeface="Kokila" panose="020B0604020202020204" pitchFamily="34" charset="0"/>
              </a:rPr>
              <a:t>आर्थिक सहायता पुर्याउने हरु </a:t>
            </a:r>
            <a:endParaRPr lang="en-US" sz="2800">
              <a:latin typeface="Kokila" panose="020B0604020202020204" pitchFamily="34" charset="0"/>
              <a:cs typeface="Kokila" panose="020B0604020202020204" pitchFamily="34" charset="0"/>
            </a:endParaRPr>
          </a:p>
          <a:p>
            <a:pPr marL="514350" lvl="0" indent="-514350" algn="l" rtl="0">
              <a:spcBef>
                <a:spcPts val="640"/>
              </a:spcBef>
              <a:spcAft>
                <a:spcPts val="0"/>
              </a:spcAft>
              <a:buClr>
                <a:schemeClr val="dk1"/>
              </a:buClr>
              <a:buSzPts val="3200"/>
              <a:buFont typeface="+mj-lt"/>
              <a:buAutoNum type="arabicPeriod"/>
            </a:pPr>
            <a:r>
              <a:rPr lang="ne-NP" sz="2800">
                <a:latin typeface="Kokila" panose="020B0604020202020204" pitchFamily="34" charset="0"/>
                <a:cs typeface="Kokila" panose="020B0604020202020204" pitchFamily="34" charset="0"/>
              </a:rPr>
              <a:t>अन्तरबिन्ति गर्नेहरु </a:t>
            </a:r>
            <a:endParaRPr lang="en-US" sz="2800">
              <a:latin typeface="Kokila" panose="020B0604020202020204" pitchFamily="34" charset="0"/>
              <a:cs typeface="Kokila" panose="020B0604020202020204" pitchFamily="34" charset="0"/>
            </a:endParaRPr>
          </a:p>
          <a:p>
            <a:pPr marL="0" lvl="0" indent="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यद्यपि, त्यहाँ तीनवटा गर्ने मानिसहरू छन्</a:t>
            </a:r>
          </a:p>
          <a:p>
            <a:pPr marL="514350" lvl="0" indent="-51435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प्रेरित १३:१-३</a:t>
            </a:r>
            <a:r>
              <a:rPr lang="en-US" sz="2800">
                <a:latin typeface="Kokila" panose="020B0604020202020204" pitchFamily="34" charset="0"/>
                <a:cs typeface="Kokila" panose="020B0604020202020204" pitchFamily="34" charset="0"/>
              </a:rPr>
              <a:t> </a:t>
            </a:r>
            <a:r>
              <a:rPr lang="ne-NP" sz="2800">
                <a:latin typeface="Kokila" panose="020B0604020202020204" pitchFamily="34" charset="0"/>
                <a:cs typeface="Kokila" panose="020B0604020202020204" pitchFamily="34" charset="0"/>
              </a:rPr>
              <a:t>तपाईं कुन वर्गमा हुनुहुन्छ?</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1800"/>
              <a:t>INHERITANCE</a:t>
            </a:r>
            <a:br>
              <a:rPr lang="en-GB" sz="2400"/>
            </a:br>
            <a:r>
              <a:rPr lang="ne-NP">
                <a:latin typeface="Kokila" panose="020B0604020202020204" pitchFamily="34" charset="0"/>
                <a:cs typeface="Kokila" panose="020B0604020202020204" pitchFamily="34" charset="0"/>
              </a:rPr>
              <a:t>उत्तराधिकार</a:t>
            </a:r>
            <a:endParaRPr>
              <a:latin typeface="Kokila" panose="020B0604020202020204" pitchFamily="34" charset="0"/>
              <a:cs typeface="Kokila" panose="020B0604020202020204" pitchFamily="34" charset="0"/>
            </a:endParaRPr>
          </a:p>
        </p:txBody>
      </p:sp>
      <p:sp>
        <p:nvSpPr>
          <p:cNvPr id="175" name="Google Shape;175;p28"/>
          <p:cNvSpPr txBox="1">
            <a:spLocks noGrp="1"/>
          </p:cNvSpPr>
          <p:nvPr>
            <p:ph type="body" idx="1"/>
          </p:nvPr>
        </p:nvSpPr>
        <p:spPr>
          <a:xfrm>
            <a:off x="457200" y="1333982"/>
            <a:ext cx="8229600" cy="452596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GB" sz="1800"/>
              <a:t>Mis</a:t>
            </a:r>
            <a:r>
              <a:rPr lang="en-GB" sz="1500"/>
              <a:t>sion is a place where we get our inheritance</a:t>
            </a:r>
            <a:endParaRPr sz="1500"/>
          </a:p>
          <a:p>
            <a:pPr marL="342900" lvl="0" indent="-342900" algn="l" rtl="0">
              <a:spcBef>
                <a:spcPts val="592"/>
              </a:spcBef>
              <a:spcAft>
                <a:spcPts val="0"/>
              </a:spcAft>
              <a:buClr>
                <a:schemeClr val="dk1"/>
              </a:buClr>
              <a:buSzPct val="100000"/>
              <a:buChar char="•"/>
            </a:pPr>
            <a:r>
              <a:rPr lang="en-GB" sz="1500"/>
              <a:t>In the OT God delivered all the Israelites from Egypt and promised them of a Promised Land</a:t>
            </a:r>
            <a:endParaRPr sz="1500"/>
          </a:p>
          <a:p>
            <a:pPr marL="342900" lvl="0" indent="-342900" algn="l" rtl="0">
              <a:spcBef>
                <a:spcPts val="592"/>
              </a:spcBef>
              <a:spcAft>
                <a:spcPts val="0"/>
              </a:spcAft>
              <a:buClr>
                <a:schemeClr val="dk1"/>
              </a:buClr>
              <a:buSzPct val="100000"/>
              <a:buChar char="•"/>
            </a:pPr>
            <a:r>
              <a:rPr lang="en-GB" sz="1500"/>
              <a:t>All the people passed through the Red Sea but not all of them crossed the River Jordan.</a:t>
            </a:r>
            <a:endParaRPr sz="1500"/>
          </a:p>
          <a:p>
            <a:pPr marL="342900" lvl="0" indent="-342900" algn="l" rtl="0">
              <a:spcBef>
                <a:spcPts val="592"/>
              </a:spcBef>
              <a:spcAft>
                <a:spcPts val="0"/>
              </a:spcAft>
              <a:buClr>
                <a:schemeClr val="dk1"/>
              </a:buClr>
              <a:buSzPct val="100000"/>
              <a:buChar char="•"/>
            </a:pPr>
            <a:r>
              <a:rPr lang="en-GB" sz="1500"/>
              <a:t>Those who disobeyed God died in the wilderness</a:t>
            </a:r>
            <a:endParaRPr sz="1500"/>
          </a:p>
          <a:p>
            <a:pPr marL="342900" lvl="0" indent="-342900" algn="l" rtl="0">
              <a:spcBef>
                <a:spcPts val="592"/>
              </a:spcBef>
              <a:spcAft>
                <a:spcPts val="0"/>
              </a:spcAft>
              <a:buClr>
                <a:schemeClr val="dk1"/>
              </a:buClr>
              <a:buSzPct val="100000"/>
              <a:buChar char="•"/>
            </a:pPr>
            <a:r>
              <a:rPr lang="en-GB" sz="1500"/>
              <a:t>They couldn't possess the land</a:t>
            </a:r>
            <a:endParaRPr sz="1500"/>
          </a:p>
          <a:p>
            <a:pPr marL="342900" lvl="0" indent="-342900" algn="l" rtl="0">
              <a:spcBef>
                <a:spcPts val="592"/>
              </a:spcBef>
              <a:spcAft>
                <a:spcPts val="0"/>
              </a:spcAft>
              <a:buClr>
                <a:schemeClr val="dk1"/>
              </a:buClr>
              <a:buSzPct val="100000"/>
              <a:buChar char="•"/>
            </a:pPr>
            <a:r>
              <a:rPr lang="en-GB" sz="1500"/>
              <a:t>Joshua 13:1 – More land to occupy. More inheritance to possess</a:t>
            </a:r>
          </a:p>
          <a:p>
            <a:pPr marL="342900" lvl="0" indent="-342900" algn="l" rtl="0">
              <a:spcBef>
                <a:spcPts val="592"/>
              </a:spcBef>
              <a:spcAft>
                <a:spcPts val="0"/>
              </a:spcAft>
              <a:buClr>
                <a:schemeClr val="dk1"/>
              </a:buClr>
              <a:buSzPct val="100000"/>
              <a:buChar char="•"/>
            </a:pPr>
            <a:endParaRPr lang="en-GB" sz="1800"/>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मिशन एउटा ठाउँ हो जहाँ हामीले हाम्रो विरासत पाउँछौं</a:t>
            </a:r>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पुरानो नियम </a:t>
            </a:r>
            <a:r>
              <a:rPr lang="en-US" sz="2600">
                <a:latin typeface="Kokila" panose="020B0604020202020204" pitchFamily="34" charset="0"/>
                <a:cs typeface="Kokila" panose="020B0604020202020204" pitchFamily="34" charset="0"/>
              </a:rPr>
              <a:t> </a:t>
            </a:r>
            <a:r>
              <a:rPr lang="ne-NP" sz="2600">
                <a:latin typeface="Kokila" panose="020B0604020202020204" pitchFamily="34" charset="0"/>
                <a:cs typeface="Kokila" panose="020B0604020202020204" pitchFamily="34" charset="0"/>
              </a:rPr>
              <a:t>मा परमेश्वरले सबै इस्राएलीहरूलाई मिश्रबाट छुटकारा दिनुभयो र तिनीहरूलाई प्रतिज्ञा गरिएको भूमिमा लैजानुभयो </a:t>
            </a:r>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सबै मानिसहरू लाल समुद्र पार गरे तर तिनीहरू सबैले यर्दन नदी पार गरेनन्।</a:t>
            </a:r>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परमेश्‍वरको आज्ञा पालन नगर्नेहरू उजाडस्थानमा मरे</a:t>
            </a:r>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तिनीहरूले जग्गा कब्जा गर्न सकेनन्</a:t>
            </a:r>
          </a:p>
          <a:p>
            <a:pPr marL="342900" lvl="0" indent="-342900" algn="l" rtl="0">
              <a:spcBef>
                <a:spcPts val="592"/>
              </a:spcBef>
              <a:spcAft>
                <a:spcPts val="0"/>
              </a:spcAft>
              <a:buClr>
                <a:schemeClr val="dk1"/>
              </a:buClr>
              <a:buSzPct val="100000"/>
              <a:buChar char="•"/>
            </a:pPr>
            <a:r>
              <a:rPr lang="ne-NP" sz="2600">
                <a:latin typeface="Kokila" panose="020B0604020202020204" pitchFamily="34" charset="0"/>
                <a:cs typeface="Kokila" panose="020B0604020202020204" pitchFamily="34" charset="0"/>
              </a:rPr>
              <a:t>यहोशू 13: 1 - अधिक भूमि कब्जा गर्न। थप उत्तराधिकार प्राप्त गर्न</a:t>
            </a:r>
            <a:endParaRPr sz="2600">
              <a:latin typeface="Kokila" panose="020B0604020202020204" pitchFamily="34" charset="0"/>
              <a:cs typeface="Kokila"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2000"/>
              <a:t>Fruit bearing</a:t>
            </a:r>
            <a:br>
              <a:rPr lang="en-GB"/>
            </a:br>
            <a:r>
              <a:rPr lang="ne-NP" sz="5400">
                <a:latin typeface="Kokila" panose="020B0604020202020204" pitchFamily="34" charset="0"/>
                <a:cs typeface="Kokila" panose="020B0604020202020204" pitchFamily="34" charset="0"/>
              </a:rPr>
              <a:t>फल फलाउने</a:t>
            </a:r>
            <a:r>
              <a:rPr lang="en-GB" sz="5400">
                <a:latin typeface="Kokila" panose="020B0604020202020204" pitchFamily="34" charset="0"/>
                <a:cs typeface="Kokila" panose="020B0604020202020204" pitchFamily="34" charset="0"/>
              </a:rPr>
              <a:t> </a:t>
            </a:r>
            <a:endParaRPr>
              <a:latin typeface="Kokila" panose="020B0604020202020204" pitchFamily="34" charset="0"/>
              <a:cs typeface="Kokila" panose="020B0604020202020204" pitchFamily="34" charset="0"/>
            </a:endParaRPr>
          </a:p>
        </p:txBody>
      </p:sp>
      <p:sp>
        <p:nvSpPr>
          <p:cNvPr id="181" name="Google Shape;181;p29"/>
          <p:cNvSpPr txBox="1">
            <a:spLocks noGrp="1"/>
          </p:cNvSpPr>
          <p:nvPr>
            <p:ph type="body" idx="1"/>
          </p:nvPr>
        </p:nvSpPr>
        <p:spPr>
          <a:xfrm>
            <a:off x="457200" y="1530752"/>
            <a:ext cx="8478456"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Char char="•"/>
            </a:pPr>
            <a:r>
              <a:rPr lang="en-GB" sz="1400"/>
              <a:t>Are you bearing fruit?</a:t>
            </a:r>
            <a:endParaRPr sz="1400"/>
          </a:p>
          <a:p>
            <a:pPr marL="342900" lvl="0" indent="-342900" algn="l" rtl="0">
              <a:spcBef>
                <a:spcPts val="640"/>
              </a:spcBef>
              <a:spcAft>
                <a:spcPts val="0"/>
              </a:spcAft>
              <a:buClr>
                <a:schemeClr val="dk1"/>
              </a:buClr>
              <a:buSzPts val="3200"/>
              <a:buChar char="•"/>
            </a:pPr>
            <a:r>
              <a:rPr lang="en-GB" sz="1400"/>
              <a:t>Are you the Christian that is described in Proverbs 11:30?</a:t>
            </a:r>
            <a:endParaRPr sz="1400"/>
          </a:p>
          <a:p>
            <a:pPr marL="342900" lvl="0" indent="-342900" algn="l" rtl="0">
              <a:spcBef>
                <a:spcPts val="640"/>
              </a:spcBef>
              <a:spcAft>
                <a:spcPts val="0"/>
              </a:spcAft>
              <a:buClr>
                <a:schemeClr val="dk1"/>
              </a:buClr>
              <a:buSzPts val="3200"/>
              <a:buChar char="•"/>
            </a:pPr>
            <a:r>
              <a:rPr lang="en-GB" sz="1400"/>
              <a:t>Where are you in the mission field – Jerusalem, Judea, Samaria ...........?</a:t>
            </a:r>
            <a:endParaRPr sz="1400"/>
          </a:p>
          <a:p>
            <a:pPr marL="342900" lvl="0" indent="-342900" algn="l" rtl="0">
              <a:spcBef>
                <a:spcPts val="640"/>
              </a:spcBef>
              <a:spcAft>
                <a:spcPts val="0"/>
              </a:spcAft>
              <a:buClr>
                <a:schemeClr val="dk1"/>
              </a:buClr>
              <a:buSzPts val="3200"/>
              <a:buNone/>
            </a:pPr>
            <a:r>
              <a:rPr lang="en-GB" sz="1400"/>
              <a:t>Questions!</a:t>
            </a:r>
          </a:p>
          <a:p>
            <a:pPr marL="342900" lvl="0" indent="-342900" algn="l" rtl="0">
              <a:spcBef>
                <a:spcPts val="640"/>
              </a:spcBef>
              <a:spcAft>
                <a:spcPts val="0"/>
              </a:spcAft>
              <a:buClr>
                <a:schemeClr val="dk1"/>
              </a:buClr>
              <a:buSzPts val="3200"/>
              <a:buNone/>
            </a:pPr>
            <a:endParaRPr lang="en-GB" sz="1600"/>
          </a:p>
          <a:p>
            <a:pPr marL="342900" lvl="0" indent="-34290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के तपाई फल फलाउँदै हुनुहुन्छ?</a:t>
            </a:r>
          </a:p>
          <a:p>
            <a:pPr marL="342900" lvl="0" indent="-34290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के तपाईं हितोपदेश 11:30 मा वर्णन गरिएको ईसाई हुनुहुन्छ?</a:t>
            </a:r>
          </a:p>
          <a:p>
            <a:pPr marL="342900" lvl="0" indent="-34290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तपाईं मिशन फिल्डमा कहाँ हुनुहुन्छ - यरूशलेम, यहूदिया</a:t>
            </a:r>
            <a:r>
              <a:rPr lang="en-US" sz="2800">
                <a:latin typeface="Kokila" panose="020B0604020202020204" pitchFamily="34" charset="0"/>
                <a:cs typeface="Kokila" panose="020B0604020202020204" pitchFamily="34" charset="0"/>
              </a:rPr>
              <a:t>. </a:t>
            </a:r>
            <a:r>
              <a:rPr lang="ne-NP" sz="2800">
                <a:latin typeface="Kokila" panose="020B0604020202020204" pitchFamily="34" charset="0"/>
                <a:cs typeface="Kokila" panose="020B0604020202020204" pitchFamily="34" charset="0"/>
              </a:rPr>
              <a:t>सामरिया ...........?</a:t>
            </a:r>
          </a:p>
          <a:p>
            <a:pPr marL="342900" lvl="0" indent="-342900" algn="l" rtl="0">
              <a:spcBef>
                <a:spcPts val="640"/>
              </a:spcBef>
              <a:spcAft>
                <a:spcPts val="0"/>
              </a:spcAft>
              <a:buClr>
                <a:schemeClr val="dk1"/>
              </a:buClr>
              <a:buSzPts val="3200"/>
              <a:buNone/>
            </a:pPr>
            <a:r>
              <a:rPr lang="ne-NP" sz="2800">
                <a:latin typeface="Kokila" panose="020B0604020202020204" pitchFamily="34" charset="0"/>
                <a:cs typeface="Kokila" panose="020B0604020202020204" pitchFamily="34" charset="0"/>
              </a:rPr>
              <a:t>प्रश्नहरू!</a:t>
            </a:r>
            <a:endParaRPr sz="2800">
              <a:latin typeface="Kokila" panose="020B0604020202020204" pitchFamily="34" charset="0"/>
              <a:cs typeface="Kokila"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The End </a:t>
            </a:r>
            <a:r>
              <a:rPr lang="ne-NP" sz="6000">
                <a:latin typeface="Kokila" panose="020B0604020202020204" pitchFamily="34" charset="0"/>
                <a:cs typeface="Kokila" panose="020B0604020202020204" pitchFamily="34" charset="0"/>
              </a:rPr>
              <a:t>समाप्त</a:t>
            </a:r>
            <a:endParaRPr>
              <a:latin typeface="Kokila" panose="020B0604020202020204" pitchFamily="34" charset="0"/>
              <a:cs typeface="Kokila" panose="020B0604020202020204" pitchFamily="34" charset="0"/>
            </a:endParaRPr>
          </a:p>
        </p:txBody>
      </p:sp>
      <p:sp>
        <p:nvSpPr>
          <p:cNvPr id="187" name="Google Shape;187;p30"/>
          <p:cNvSpPr txBox="1">
            <a:spLocks noGrp="1"/>
          </p:cNvSpPr>
          <p:nvPr>
            <p:ph type="body" idx="1"/>
          </p:nvPr>
        </p:nvSpPr>
        <p:spPr>
          <a:xfrm>
            <a:off x="457199" y="1299258"/>
            <a:ext cx="8501605" cy="4525963"/>
          </a:xfrm>
          <a:prstGeom prst="rect">
            <a:avLst/>
          </a:prstGeom>
          <a:noFill/>
          <a:ln>
            <a:noFill/>
          </a:ln>
        </p:spPr>
        <p:txBody>
          <a:bodyPr spcFirstLastPara="1" wrap="square" lIns="91425" tIns="45700" rIns="91425" bIns="45700" anchor="t" anchorCtr="0">
            <a:normAutofit/>
          </a:bodyPr>
          <a:lstStyle/>
          <a:p>
            <a:pPr marL="285750" indent="-285750">
              <a:spcBef>
                <a:spcPts val="0"/>
              </a:spcBef>
              <a:buSzPts val="3200"/>
            </a:pPr>
            <a:r>
              <a:rPr lang="en-GB" sz="1600"/>
              <a:t>The Lord has invested in your life since you became born again by educating you, healing you, anointing you. What returns are you also giving Him?</a:t>
            </a:r>
            <a:endParaRPr sz="1600"/>
          </a:p>
          <a:p>
            <a:pPr marL="285750" indent="-285750">
              <a:spcBef>
                <a:spcPts val="640"/>
              </a:spcBef>
              <a:buSzPts val="3200"/>
            </a:pPr>
            <a:r>
              <a:rPr lang="en-GB" sz="1600"/>
              <a:t>Those who are not working for the Lord, will it be fair for the Lord to call them home?</a:t>
            </a:r>
            <a:endParaRPr sz="1600"/>
          </a:p>
          <a:p>
            <a:pPr marL="285750" indent="-285750">
              <a:spcBef>
                <a:spcPts val="640"/>
              </a:spcBef>
              <a:buSzPts val="3200"/>
            </a:pPr>
            <a:r>
              <a:rPr lang="en-GB" sz="1600"/>
              <a:t>What is the meaning of “To whom much is given, much is also required”?</a:t>
            </a:r>
          </a:p>
          <a:p>
            <a:pPr marL="571500" indent="-571500">
              <a:spcBef>
                <a:spcPts val="640"/>
              </a:spcBef>
              <a:buSzPts val="3200"/>
            </a:pPr>
            <a:r>
              <a:rPr lang="ne-NP" sz="3600">
                <a:latin typeface="Kokila" panose="020B0604020202020204" pitchFamily="34" charset="0"/>
                <a:cs typeface="Kokila" panose="020B0604020202020204" pitchFamily="34" charset="0"/>
              </a:rPr>
              <a:t>तपाईलाई शिक्षा दिएर, निको पारेर, अभिषेक गरेर</a:t>
            </a:r>
            <a:r>
              <a:rPr lang="en-US" sz="3600">
                <a:latin typeface="Kokila" panose="020B0604020202020204" pitchFamily="34" charset="0"/>
                <a:cs typeface="Kokila" panose="020B0604020202020204" pitchFamily="34" charset="0"/>
              </a:rPr>
              <a:t>,</a:t>
            </a:r>
            <a:r>
              <a:rPr lang="ne-NP" sz="3600">
                <a:latin typeface="Kokila" panose="020B0604020202020204" pitchFamily="34" charset="0"/>
                <a:cs typeface="Kokila" panose="020B0604020202020204" pitchFamily="34" charset="0"/>
              </a:rPr>
              <a:t> तपाई नयाँ जन्मिनुभएपछि प्रभुले तपाईको जीवनमा लगानी गर्नुभएको छ। उहाँलाई के प्रतिफल पनि दिनुहुन्छ?</a:t>
            </a:r>
          </a:p>
          <a:p>
            <a:pPr marL="571500" indent="-571500">
              <a:spcBef>
                <a:spcPts val="640"/>
              </a:spcBef>
              <a:buSzPts val="3200"/>
            </a:pPr>
            <a:r>
              <a:rPr lang="ne-NP" sz="3600">
                <a:latin typeface="Kokila" panose="020B0604020202020204" pitchFamily="34" charset="0"/>
                <a:cs typeface="Kokila" panose="020B0604020202020204" pitchFamily="34" charset="0"/>
              </a:rPr>
              <a:t>जो प्रभुको लागि काम गर्दैनन्, के प्रभुले तिनीहरूलाई घर बोलाउनु उचित हुनेछ?</a:t>
            </a:r>
          </a:p>
          <a:p>
            <a:pPr marL="571500" indent="-571500">
              <a:spcBef>
                <a:spcPts val="640"/>
              </a:spcBef>
              <a:buSzPts val="3200"/>
            </a:pPr>
            <a:r>
              <a:rPr lang="ne-NP" sz="3600">
                <a:latin typeface="Kokila" panose="020B0604020202020204" pitchFamily="34" charset="0"/>
                <a:cs typeface="Kokila" panose="020B0604020202020204" pitchFamily="34" charset="0"/>
              </a:rPr>
              <a:t>"जसलाई धेरै दिइएको छ, उसबाट धेरै खोजिनेछ " को अर्थ के हो?</a:t>
            </a:r>
            <a:endParaRPr sz="3600">
              <a:latin typeface="Kokila" panose="020B0604020202020204" pitchFamily="34" charset="0"/>
              <a:cs typeface="Kokila" panose="020B0604020202020204" pitchFamily="34" charset="0"/>
            </a:endParaRPr>
          </a:p>
          <a:p>
            <a:pPr marL="514350" lvl="0" indent="-311150" algn="l" rtl="0">
              <a:spcBef>
                <a:spcPts val="640"/>
              </a:spcBef>
              <a:spcAft>
                <a:spcPts val="0"/>
              </a:spcAft>
              <a:buClr>
                <a:schemeClr val="dk1"/>
              </a:buClr>
              <a:buSzPts val="3200"/>
              <a:buNone/>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1771</Words>
  <Application>Microsoft Macintosh PowerPoint</Application>
  <PresentationFormat>On-screen Show (4:3)</PresentationFormat>
  <Paragraphs>197</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Kokila</vt:lpstr>
      <vt:lpstr>Office Theme</vt:lpstr>
      <vt:lpstr> THE LOCAL CHURCH IN MISSION  मिशनमा स्थानीय चर्च</vt:lpstr>
      <vt:lpstr>The Four Metaphors of the Church चर्चको चार रूपकहरू</vt:lpstr>
      <vt:lpstr>Hospital अस्पताल </vt:lpstr>
      <vt:lpstr>2. SCHOOL/ विद्यालय</vt:lpstr>
      <vt:lpstr>School विद्यालय </vt:lpstr>
      <vt:lpstr>3. FILING STATION भर्ने स्टेशन</vt:lpstr>
      <vt:lpstr>4. AIRPORT एयरपोर्ट</vt:lpstr>
      <vt:lpstr>Airport एयरपोर्ट </vt:lpstr>
      <vt:lpstr>The church in Nepal नेपाल को मण्डली </vt:lpstr>
      <vt:lpstr>The Bible as a Mission Book मिशन पुस्तकको रूपमा बाइबल</vt:lpstr>
      <vt:lpstr>The church in Nepal नेपाल को मण्डली </vt:lpstr>
      <vt:lpstr>A Missional Church एक मिसन चर्च</vt:lpstr>
      <vt:lpstr>A Misional Church एक मिसन चर्च</vt:lpstr>
      <vt:lpstr>The missional church एक मिसन चर्च </vt:lpstr>
      <vt:lpstr>INHERITANCE उत्तराधिकार</vt:lpstr>
      <vt:lpstr>Fruit bearing फल फलाउने </vt:lpstr>
      <vt:lpstr>The End समाप्त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LOCAL CHURCH IN MISSION</dc:title>
  <dc:subject/>
  <dc:creator/>
  <cp:keywords/>
  <dc:description/>
  <cp:lastModifiedBy>hpregmi</cp:lastModifiedBy>
  <cp:revision>18</cp:revision>
  <dcterms:modified xsi:type="dcterms:W3CDTF">2024-06-02T16:17:05Z</dcterms:modified>
  <cp:category/>
</cp:coreProperties>
</file>