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90"/>
  </p:normalViewPr>
  <p:slideViewPr>
    <p:cSldViewPr snapToGrid="0">
      <p:cViewPr varScale="1">
        <p:scale>
          <a:sx n="111" d="100"/>
          <a:sy n="111" d="100"/>
        </p:scale>
        <p:origin x="1384"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ecd032253b_2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gecd032253b_2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ecd032253b_2_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gecd032253b_2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ecd032253b_2_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ecd032253b_2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ecd032253b_2_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gecd032253b_2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ecd032253b_2_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gecd032253b_2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ecd032253b_2_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gecd032253b_2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ecd032253b_2_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gecd032253b_2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ecd032253b_2_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ecd032253b_2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ecd032253b_2_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ecd032253b_2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ecd032253b_2_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gecd032253b_2_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ecd032253b_2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gecd032253b_2_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gecd032253b_2_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ecd032253b_2_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ecd032253b_2_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ecd032253b_2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gecd032253b_2_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ecd032253b_2_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ecd032253b_2_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gecd032253b_2_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gecd032253b_2_7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ecd032253b_2_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gecd032253b_2_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ecd032253b_2_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ecd032253b_2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ecd032253b_2_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gecd032253b_2_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ecd032253b_2_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gecd032253b_2_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ecd032253b_2_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gecd032253b_2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ecd032253b_2_10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gecd032253b_2_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ecd032253b_2_10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gecd032253b_2_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ctrTitle"/>
          </p:nvPr>
        </p:nvSpPr>
        <p:spPr>
          <a:xfrm>
            <a:off x="219919" y="2130425"/>
            <a:ext cx="8669438"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5400">
                <a:latin typeface="Kokila" panose="020B0604020202020204" pitchFamily="34" charset="0"/>
                <a:cs typeface="Kokila" panose="020B0604020202020204" pitchFamily="34" charset="0"/>
              </a:rPr>
              <a:t> </a:t>
            </a:r>
            <a:r>
              <a:rPr lang="ne-NP" sz="5400">
                <a:latin typeface="Kokila" panose="020B0604020202020204" pitchFamily="34" charset="0"/>
                <a:cs typeface="Kokila" panose="020B0604020202020204" pitchFamily="34" charset="0"/>
              </a:rPr>
              <a:t>एक अभियानको रूपमा ईसाई विश्वास </a:t>
            </a:r>
            <a:br>
              <a:rPr lang="en-US" sz="5400">
                <a:latin typeface="Kokila" panose="020B0604020202020204" pitchFamily="34" charset="0"/>
                <a:cs typeface="Kokila" panose="020B0604020202020204" pitchFamily="34" charset="0"/>
              </a:rPr>
            </a:br>
            <a:r>
              <a:rPr lang="en-US" sz="2800">
                <a:latin typeface="Kokila" panose="020B0604020202020204" pitchFamily="34" charset="0"/>
                <a:cs typeface="Kokila" panose="020B0604020202020204" pitchFamily="34" charset="0"/>
              </a:rPr>
              <a:t>CHRISTIANITY AS A MOVEMENT</a:t>
            </a:r>
            <a:endParaRPr sz="5400">
              <a:latin typeface="Kokila" panose="020B0604020202020204" pitchFamily="34" charset="0"/>
              <a:cs typeface="Kokila" panose="020B0604020202020204" pitchFamily="34" charset="0"/>
            </a:endParaRPr>
          </a:p>
        </p:txBody>
      </p:sp>
      <p:sp>
        <p:nvSpPr>
          <p:cNvPr id="89" name="Google Shape;89;p1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3200"/>
              <a:buNone/>
            </a:pPr>
            <a:r>
              <a:rPr lang="ne-NP" sz="5400">
                <a:solidFill>
                  <a:srgbClr val="C00000"/>
                </a:solidFill>
                <a:latin typeface="Kokila" panose="020B0604020202020204" pitchFamily="34" charset="0"/>
                <a:cs typeface="Kokila" panose="020B0604020202020204" pitchFamily="34" charset="0"/>
              </a:rPr>
              <a:t>अभियान भनेको के हो ?</a:t>
            </a:r>
            <a:endParaRPr sz="5400">
              <a:solidFill>
                <a:srgbClr val="C00000"/>
              </a:solidFill>
              <a:latin typeface="Kokila" panose="020B0604020202020204" pitchFamily="34" charset="0"/>
              <a:cs typeface="Kokil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5"/>
          <p:cNvSpPr txBox="1">
            <a:spLocks noGrp="1"/>
          </p:cNvSpPr>
          <p:nvPr>
            <p:ph type="title"/>
          </p:nvPr>
        </p:nvSpPr>
        <p:spPr>
          <a:xfrm>
            <a:off x="457200" y="274637"/>
            <a:ext cx="8229600" cy="1646759"/>
          </a:xfrm>
          <a:prstGeom prst="rect">
            <a:avLst/>
          </a:prstGeom>
          <a:noFill/>
          <a:ln>
            <a:noFill/>
          </a:ln>
        </p:spPr>
        <p:txBody>
          <a:bodyPr spcFirstLastPara="1" wrap="square" lIns="91425" tIns="45700" rIns="91425" bIns="45700" anchor="ctr" anchorCtr="0">
            <a:normAutofit/>
          </a:bodyPr>
          <a:lstStyle/>
          <a:p>
            <a:pPr>
              <a:buSzPts val="4400"/>
            </a:pPr>
            <a:r>
              <a:rPr lang="en-US" sz="1800">
                <a:latin typeface="Kokila" panose="020B0604020202020204" pitchFamily="34" charset="0"/>
                <a:cs typeface="Kokila" panose="020B0604020202020204" pitchFamily="34" charset="0"/>
              </a:rPr>
              <a:t>What is a movement?</a:t>
            </a:r>
            <a:r>
              <a:rPr lang="ne-NP" sz="1800">
                <a:latin typeface="Kokila" panose="020B0604020202020204" pitchFamily="34" charset="0"/>
                <a:cs typeface="Kokila" panose="020B0604020202020204" pitchFamily="34" charset="0"/>
              </a:rPr>
              <a:t> </a:t>
            </a:r>
            <a:br>
              <a:rPr lang="en-US">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अभियान भनेको के हो ?</a:t>
            </a:r>
            <a:br>
              <a:rPr lang="ne-NP">
                <a:latin typeface="Kokila" panose="020B0604020202020204" pitchFamily="34" charset="0"/>
                <a:cs typeface="Kokila" panose="020B0604020202020204" pitchFamily="34" charset="0"/>
              </a:rPr>
            </a:br>
            <a:endParaRPr>
              <a:latin typeface="Kokila" panose="020B0604020202020204" pitchFamily="34" charset="0"/>
              <a:cs typeface="Kokila" panose="020B0604020202020204" pitchFamily="34" charset="0"/>
            </a:endParaRPr>
          </a:p>
        </p:txBody>
      </p:sp>
      <p:sp>
        <p:nvSpPr>
          <p:cNvPr id="101" name="Google Shape;101;p15"/>
          <p:cNvSpPr txBox="1">
            <a:spLocks noGrp="1"/>
          </p:cNvSpPr>
          <p:nvPr>
            <p:ph type="body" idx="1"/>
          </p:nvPr>
        </p:nvSpPr>
        <p:spPr>
          <a:xfrm>
            <a:off x="457200" y="1333982"/>
            <a:ext cx="8478456"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200"/>
              <a:buNone/>
            </a:pPr>
            <a:r>
              <a:rPr lang="en-US" sz="1100">
                <a:latin typeface="Kokila" panose="020B0604020202020204" pitchFamily="34" charset="0"/>
                <a:cs typeface="Kokila" panose="020B0604020202020204" pitchFamily="34" charset="0"/>
              </a:rPr>
              <a:t>The word movement denotes:</a:t>
            </a:r>
            <a:endParaRPr sz="11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100">
                <a:latin typeface="Kokila" panose="020B0604020202020204" pitchFamily="34" charset="0"/>
                <a:cs typeface="Kokila" panose="020B0604020202020204" pitchFamily="34" charset="0"/>
              </a:rPr>
              <a:t> a flow of a river,</a:t>
            </a:r>
            <a:endParaRPr sz="11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100">
                <a:latin typeface="Kokila" panose="020B0604020202020204" pitchFamily="34" charset="0"/>
                <a:cs typeface="Kokila" panose="020B0604020202020204" pitchFamily="34" charset="0"/>
              </a:rPr>
              <a:t> movement of bush fire, </a:t>
            </a:r>
            <a:endParaRPr sz="11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100">
                <a:latin typeface="Kokila" panose="020B0604020202020204" pitchFamily="34" charset="0"/>
                <a:cs typeface="Kokila" panose="020B0604020202020204" pitchFamily="34" charset="0"/>
              </a:rPr>
              <a:t>Movement of an epidemic or disease</a:t>
            </a:r>
            <a:endParaRPr sz="11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100">
                <a:latin typeface="Kokila" panose="020B0604020202020204" pitchFamily="34" charset="0"/>
                <a:cs typeface="Kokila" panose="020B0604020202020204" pitchFamily="34" charset="0"/>
              </a:rPr>
              <a:t>It is a step by step advancement from one place to another</a:t>
            </a:r>
            <a:endParaRPr sz="11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100">
                <a:latin typeface="Kokila" panose="020B0604020202020204" pitchFamily="34" charset="0"/>
                <a:cs typeface="Kokila" panose="020B0604020202020204" pitchFamily="34" charset="0"/>
              </a:rPr>
              <a:t>A movement is not static or stagnant but hovers and moves.</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अभियान शब्दले बुझाउँछ:</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 नदीको बहावको गति,</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 झाडीमा लागेको आगोको फैलावट ,</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एक महामारी वा रोग को तिब्र गतिमा फैलनु </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यो एक ठाउँबाट अर्को ठाउँमा पाइला पाइला चाल्नु हो</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अभियान स्थिर वा रोकिने होइन तर घुम्ने र चल्ने हो।</a:t>
            </a:r>
            <a:endParaRPr sz="3600">
              <a:latin typeface="Kokila" panose="020B0604020202020204" pitchFamily="34" charset="0"/>
              <a:cs typeface="Kokila"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Movement contd.</a:t>
            </a:r>
            <a:endParaRPr/>
          </a:p>
        </p:txBody>
      </p:sp>
      <p:sp>
        <p:nvSpPr>
          <p:cNvPr id="107" name="Google Shape;107;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050">
                <a:latin typeface="Kokila" panose="020B0604020202020204" pitchFamily="34" charset="0"/>
                <a:cs typeface="Kokila" panose="020B0604020202020204" pitchFamily="34" charset="0"/>
              </a:rPr>
              <a:t>God did not intend His Church’s activity to be stagnant, or stationed in one place</a:t>
            </a:r>
          </a:p>
          <a:p>
            <a:pPr marL="342900" lvl="0" indent="-342900" algn="l" rtl="0">
              <a:spcBef>
                <a:spcPts val="640"/>
              </a:spcBef>
              <a:spcAft>
                <a:spcPts val="0"/>
              </a:spcAft>
              <a:buClr>
                <a:schemeClr val="dk1"/>
              </a:buClr>
              <a:buSzPts val="3200"/>
              <a:buChar char="•"/>
            </a:pPr>
            <a:r>
              <a:rPr lang="en-US" sz="1050">
                <a:latin typeface="Kokila" panose="020B0604020202020204" pitchFamily="34" charset="0"/>
                <a:cs typeface="Kokila" panose="020B0604020202020204" pitchFamily="34" charset="0"/>
              </a:rPr>
              <a:t>Christianity is not a decorated, motionless ‘toothless bull dog’ </a:t>
            </a:r>
          </a:p>
          <a:p>
            <a:pPr marL="342900" lvl="0" indent="-342900" algn="l" rtl="0">
              <a:spcBef>
                <a:spcPts val="640"/>
              </a:spcBef>
              <a:spcAft>
                <a:spcPts val="0"/>
              </a:spcAft>
              <a:buClr>
                <a:schemeClr val="dk1"/>
              </a:buClr>
              <a:buSzPts val="3200"/>
              <a:buChar char="•"/>
            </a:pPr>
            <a:r>
              <a:rPr lang="en-US" sz="1050">
                <a:latin typeface="Kokila" panose="020B0604020202020204" pitchFamily="34" charset="0"/>
                <a:cs typeface="Kokila" panose="020B0604020202020204" pitchFamily="34" charset="0"/>
              </a:rPr>
              <a:t>God is a moving God who carries His word from place to place until it reaches the uttermost parts of the world</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परमेश्वरले आफ्नो मण्डलीको गतिविधिलाई स्थिर, वा एकै ठाउँमा राख्न चाहनुभएन</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ईसाई विश्वास</a:t>
            </a:r>
            <a:r>
              <a:rPr lang="en-US">
                <a:latin typeface="Kokila" panose="020B0604020202020204" pitchFamily="34" charset="0"/>
                <a:cs typeface="Kokila" panose="020B0604020202020204" pitchFamily="34" charset="0"/>
              </a:rPr>
              <a:t> </a:t>
            </a:r>
            <a:r>
              <a:rPr lang="ne-NP">
                <a:latin typeface="Kokila" panose="020B0604020202020204" pitchFamily="34" charset="0"/>
                <a:cs typeface="Kokila" panose="020B0604020202020204" pitchFamily="34" charset="0"/>
              </a:rPr>
              <a:t>सजाइएको, गतिहीन 'दँतविहीन बुल कुकुर' होइन</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परमेश्वर एक गतिशील परमेश्वर हुनुहुन्छ जसले आफ्नो वचनलाई ठाउँबाट अर्को ठाउँमा लैजानुहुन्छ जबसम्म यो संसारको अन्तिम भागहरूमा पुग्दैन।</a:t>
            </a:r>
            <a:endParaRPr lang="en-US">
              <a:latin typeface="Kokila" panose="020B0604020202020204" pitchFamily="34" charset="0"/>
              <a:cs typeface="Kokila"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000">
                <a:latin typeface="Kokila" panose="020B0604020202020204" pitchFamily="34" charset="0"/>
                <a:cs typeface="Kokila" panose="020B0604020202020204" pitchFamily="34" charset="0"/>
              </a:rPr>
              <a:t>The First Missionary, Abraham</a:t>
            </a:r>
            <a:br>
              <a:rPr lang="en-US" sz="20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पहिलो मिसनरी, अब्राहम</a:t>
            </a:r>
            <a:endParaRPr>
              <a:latin typeface="Kokila" panose="020B0604020202020204" pitchFamily="34" charset="0"/>
              <a:cs typeface="Kokila" panose="020B0604020202020204" pitchFamily="34" charset="0"/>
            </a:endParaRPr>
          </a:p>
        </p:txBody>
      </p:sp>
      <p:sp>
        <p:nvSpPr>
          <p:cNvPr id="113" name="Google Shape;113;p1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first missionary God called was not told his destination</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Abraham was to move from his dwelling place as a pilgrim and went out not knowing where he was going</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He was to dwell in tents, not permanent houses</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He was to look for a city whose builder and architect was God.</a:t>
            </a:r>
            <a:r>
              <a:rPr lang="ne-NP" sz="1200">
                <a:latin typeface="Kokila" panose="020B0604020202020204" pitchFamily="34" charset="0"/>
                <a:cs typeface="Kokila" panose="020B0604020202020204" pitchFamily="34" charset="0"/>
              </a:rPr>
              <a:t> </a:t>
            </a:r>
            <a:endParaRPr lang="en-US"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पहिलो मिसनरी</a:t>
            </a:r>
            <a:r>
              <a:rPr lang="en-US" sz="3600">
                <a:latin typeface="Kokila" panose="020B0604020202020204" pitchFamily="34" charset="0"/>
                <a:cs typeface="Kokila" panose="020B0604020202020204" pitchFamily="34" charset="0"/>
              </a:rPr>
              <a:t> </a:t>
            </a:r>
            <a:r>
              <a:rPr lang="ne-NP" sz="3600">
                <a:latin typeface="Kokila" panose="020B0604020202020204" pitchFamily="34" charset="0"/>
                <a:cs typeface="Kokila" panose="020B0604020202020204" pitchFamily="34" charset="0"/>
              </a:rPr>
              <a:t>जसलाई  परमेश्वरले बोलाउनु भयो  उनलाई गन्तव्य भनिएको थिएन</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अब्राहाम आफ्नो बासस्थानबाट तीर्थयात्रीको रूपमा सर्नु पर्ने थियो र आफू कहाँ जाँदैछ भनेर थाहै नपाई बाहिर गए।</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उहाँ पालमा बस्नुहुन्थ्यो, स्थायी घरहरूमा होइन</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उसले एउटा सहर खोज्नु थियो जसको निर्माणकर्ता र वास्तुकार परमेश्वर हुनुहुन्थ्यो।</a:t>
            </a:r>
            <a:endParaRPr sz="3600">
              <a:latin typeface="Kokila" panose="020B0604020202020204" pitchFamily="34" charset="0"/>
              <a:cs typeface="Kokila"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a:off x="115747" y="274638"/>
            <a:ext cx="8808334"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1600">
                <a:latin typeface="Kokila" panose="020B0604020202020204" pitchFamily="34" charset="0"/>
                <a:cs typeface="Kokila" panose="020B0604020202020204" pitchFamily="34" charset="0"/>
              </a:rPr>
              <a:t>God is a missionary God</a:t>
            </a:r>
            <a:br>
              <a:rPr lang="en-US">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परमेश्वर एक मिसनरी परमेश्वर हुनुहुन्छ</a:t>
            </a:r>
            <a:endParaRPr>
              <a:latin typeface="Kokila" panose="020B0604020202020204" pitchFamily="34" charset="0"/>
              <a:cs typeface="Kokila" panose="020B0604020202020204" pitchFamily="34" charset="0"/>
            </a:endParaRPr>
          </a:p>
        </p:txBody>
      </p:sp>
      <p:sp>
        <p:nvSpPr>
          <p:cNvPr id="119" name="Google Shape;119;p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400">
                <a:latin typeface="Kokila" panose="020B0604020202020204" pitchFamily="34" charset="0"/>
                <a:cs typeface="Kokila" panose="020B0604020202020204" pitchFamily="34" charset="0"/>
              </a:rPr>
              <a:t>God did not allow Israel to build Him a house until the time of King Solomon</a:t>
            </a:r>
            <a:endParaRPr sz="14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400">
                <a:latin typeface="Kokila" panose="020B0604020202020204" pitchFamily="34" charset="0"/>
                <a:cs typeface="Kokila" panose="020B0604020202020204" pitchFamily="34" charset="0"/>
              </a:rPr>
              <a:t>He wanted His church to be a moving missionary church</a:t>
            </a:r>
            <a:endParaRPr sz="14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400">
                <a:latin typeface="Kokila" panose="020B0604020202020204" pitchFamily="34" charset="0"/>
                <a:cs typeface="Kokila" panose="020B0604020202020204" pitchFamily="34" charset="0"/>
              </a:rPr>
              <a:t>Hence, the OT Prophets were itinerary prophets – moving from one place to another with God’s message</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राजा सुलेमानको समयसम्म परमेश्वरले इस्राएललाई आफ्नो घर बनाउन दिनुभएन</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उहाँ आफ्नो मण्डली चलिरहेको मिसनरी मण्डली होस् भन्ने चाहनुहुन्थ्यो</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तसर्थ, पुरानो नियमका अगमवक्ताहरू यात्राका अगमवक्ताहरू थिए - परमेश्वरको सन्देशको साथ एक ठाउँबाट अर्को ठाउँमा सर्दै</a:t>
            </a:r>
            <a:endParaRPr sz="3600">
              <a:latin typeface="Kokila" panose="020B0604020202020204" pitchFamily="34" charset="0"/>
              <a:cs typeface="Kokila"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000">
                <a:latin typeface="Kokila" panose="020B0604020202020204" pitchFamily="34" charset="0"/>
                <a:cs typeface="Kokila" panose="020B0604020202020204" pitchFamily="34" charset="0"/>
              </a:rPr>
              <a:t>John, the Baptist &amp; Jesus Christ</a:t>
            </a:r>
            <a:br>
              <a:rPr lang="en-US">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बप्तिस्मा दिने यूहन्नार येशू ख्रीष्ट</a:t>
            </a:r>
            <a:endParaRPr>
              <a:latin typeface="Kokila" panose="020B0604020202020204" pitchFamily="34" charset="0"/>
              <a:cs typeface="Kokila" panose="020B0604020202020204" pitchFamily="34" charset="0"/>
            </a:endParaRPr>
          </a:p>
        </p:txBody>
      </p:sp>
      <p:sp>
        <p:nvSpPr>
          <p:cNvPr id="125" name="Google Shape;125;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US" sz="1400">
                <a:latin typeface="Kokila" panose="020B0604020202020204" pitchFamily="34" charset="0"/>
                <a:cs typeface="Kokila" panose="020B0604020202020204" pitchFamily="34" charset="0"/>
              </a:rPr>
              <a:t>John the Baptist did not introduce the Kingdom of God in a temple – he went about saying ‘repent, for the kingdom of God is at hand”</a:t>
            </a:r>
            <a:endParaRPr sz="14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400">
                <a:latin typeface="Kokila" panose="020B0604020202020204" pitchFamily="34" charset="0"/>
                <a:cs typeface="Kokila" panose="020B0604020202020204" pitchFamily="34" charset="0"/>
              </a:rPr>
              <a:t>Jesus Himself started His ministry after the wilderness experience, by walking by the sea of Galilee, towns and villages, saying, “Repent for the kingdom of heaven is at hand” (Matt. 4:17</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बप्तिस्मा दिने यूहन्नाले मन्दिरमा परमेश्‍वरको राज्यको परिचय दिएनन् – उनी ‘पश्चात्ताप गर, किनकि परमेश्‍वरको राज्य नजिकै छ’ भन्दै गए।</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उजाडस्थानको अनुभव पछि येशू आफैले आफ्नो सेवकाई सुरु गर्नुभयो, गालीलको समुद्र, सहर र गाउँहरूमा हिंड्दै, "स्वर्गको राज्य नजिकै आएकोले पश्चात्ताप गर्नुहोस्" (मत्ती 4:17)।</a:t>
            </a:r>
            <a:endParaRPr sz="3600">
              <a:latin typeface="Kokila" panose="020B0604020202020204" pitchFamily="34" charset="0"/>
              <a:cs typeface="Kokila"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400">
                <a:latin typeface="Kokila" panose="020B0604020202020204" pitchFamily="34" charset="0"/>
                <a:cs typeface="Kokila" panose="020B0604020202020204" pitchFamily="34" charset="0"/>
              </a:rPr>
              <a:t>Jesus’ Ministry</a:t>
            </a:r>
            <a:br>
              <a:rPr lang="en-US" sz="24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येशूको सेवा</a:t>
            </a:r>
            <a:endParaRPr>
              <a:latin typeface="Kokila" panose="020B0604020202020204" pitchFamily="34" charset="0"/>
              <a:cs typeface="Kokila" panose="020B0604020202020204" pitchFamily="34" charset="0"/>
            </a:endParaRPr>
          </a:p>
        </p:txBody>
      </p:sp>
      <p:sp>
        <p:nvSpPr>
          <p:cNvPr id="131" name="Google Shape;131;p20"/>
          <p:cNvSpPr txBox="1">
            <a:spLocks noGrp="1"/>
          </p:cNvSpPr>
          <p:nvPr>
            <p:ph type="body" idx="1"/>
          </p:nvPr>
        </p:nvSpPr>
        <p:spPr>
          <a:xfrm>
            <a:off x="457199" y="1600200"/>
            <a:ext cx="8536329"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US" sz="1200">
                <a:latin typeface="Kokila" panose="020B0604020202020204" pitchFamily="34" charset="0"/>
                <a:cs typeface="Kokila" panose="020B0604020202020204" pitchFamily="34" charset="0"/>
              </a:rPr>
              <a:t>“He went about doing good and healing all that were oppressed with devils……”- Acts 10:38</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Jesus was more known by His public ministry than His temple ministry.</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Jesus modeled movement - preaching from Galilee, Jerusalem, Nazareth to Capernaum, from Caesarea Philippi to Tyre etc. </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Jesus was a moving Messiah</a:t>
            </a:r>
            <a:r>
              <a:rPr lang="ne-NP" sz="1200">
                <a:latin typeface="Kokila" panose="020B0604020202020204" pitchFamily="34" charset="0"/>
                <a:cs typeface="Kokila" panose="020B0604020202020204" pitchFamily="34" charset="0"/>
              </a:rPr>
              <a:t>"</a:t>
            </a:r>
            <a:endParaRPr lang="en-US"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उहाँले असल काम गरिरहनुभयो र शैतानहरूद्वारा सताइएका सबैलाई निको पार्नुभयो...।"-प्रेरित १०:३८</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येशू उहाँको मन्दिरको सेवकाई भन्दा उहाँको सार्वजनिक सेवकाईले बढी चिन्नुहुन्थ्यो।</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येशूले आन्दोलनको नमुना बनाउनुभयो - गालील, यरूशलेम, नाजरथदेखि कफर्नहुमसम्म, सिजरिया फिलिपीदेखि टायरसम्म प्रचार गर्दै।</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येशू एक गतिशील मसीह हुनुहुन्थ्यो</a:t>
            </a:r>
            <a:endParaRPr>
              <a:latin typeface="Kokila" panose="020B0604020202020204" pitchFamily="34" charset="0"/>
              <a:cs typeface="Kokila"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000">
                <a:latin typeface="Kokila" panose="020B0604020202020204" pitchFamily="34" charset="0"/>
                <a:cs typeface="Kokila" panose="020B0604020202020204" pitchFamily="34" charset="0"/>
              </a:rPr>
              <a:t>Jesus’ Ministry</a:t>
            </a:r>
            <a:br>
              <a:rPr lang="en-US" sz="44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येशूको सेवा</a:t>
            </a:r>
            <a:endParaRPr>
              <a:latin typeface="Kokila" panose="020B0604020202020204" pitchFamily="34" charset="0"/>
              <a:cs typeface="Kokila" panose="020B0604020202020204" pitchFamily="34" charset="0"/>
            </a:endParaRPr>
          </a:p>
        </p:txBody>
      </p:sp>
      <p:sp>
        <p:nvSpPr>
          <p:cNvPr id="137" name="Google Shape;137;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200">
                <a:latin typeface="Kokila" panose="020B0604020202020204" pitchFamily="34" charset="0"/>
                <a:cs typeface="Kokila" panose="020B0604020202020204" pitchFamily="34" charset="0"/>
              </a:rPr>
              <a:t>Jesus laid the foundation of the World Christian Movement</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Jesus, as the Head of the Church should be imitated – “ looking unto Jesus, the author and finisher of our faith..”</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When the Head of the Church moves, the Body ought to move with Him.</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येशूले विश्व क्रिश्चियन अभियानको जग बसाल्नुभयो</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येशूज</a:t>
            </a:r>
            <a:r>
              <a:rPr lang="en-US" sz="4000">
                <a:latin typeface="Kokila" panose="020B0604020202020204" pitchFamily="34" charset="0"/>
                <a:cs typeface="Kokila" panose="020B0604020202020204" pitchFamily="34" charset="0"/>
              </a:rPr>
              <a:t> </a:t>
            </a:r>
            <a:r>
              <a:rPr lang="ne-NP" sz="4000">
                <a:latin typeface="Kokila" panose="020B0604020202020204" pitchFamily="34" charset="0"/>
                <a:cs typeface="Kokila" panose="020B0604020202020204" pitchFamily="34" charset="0"/>
              </a:rPr>
              <a:t>सलाई , चर्चको प्रमुखको रूपमा अनुकरण गर्नुपर्छ - "येशूलाई हेर्दै, हाम्रो विश्वासको सुरु र अन्त हुनुन्छ ।।"</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जब मण्डलीको टाउको सर्छ, शरीर पनि उहाँसँगै सर्नु पर्छ।</a:t>
            </a:r>
            <a:endParaRPr sz="4000">
              <a:latin typeface="Kokila" panose="020B0604020202020204" pitchFamily="34" charset="0"/>
              <a:cs typeface="Kokila"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000">
                <a:latin typeface="Kokila" panose="020B0604020202020204" pitchFamily="34" charset="0"/>
                <a:cs typeface="Kokila" panose="020B0604020202020204" pitchFamily="34" charset="0"/>
              </a:rPr>
              <a:t>The Apostles</a:t>
            </a:r>
            <a:br>
              <a:rPr lang="en-US" sz="20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प्रेरितहरू</a:t>
            </a:r>
            <a:endParaRPr>
              <a:latin typeface="Kokila" panose="020B0604020202020204" pitchFamily="34" charset="0"/>
              <a:cs typeface="Kokila" panose="020B0604020202020204" pitchFamily="34" charset="0"/>
            </a:endParaRPr>
          </a:p>
        </p:txBody>
      </p:sp>
      <p:sp>
        <p:nvSpPr>
          <p:cNvPr id="143" name="Google Shape;143;p22"/>
          <p:cNvSpPr txBox="1">
            <a:spLocks noGrp="1"/>
          </p:cNvSpPr>
          <p:nvPr>
            <p:ph type="body" idx="1"/>
          </p:nvPr>
        </p:nvSpPr>
        <p:spPr>
          <a:xfrm>
            <a:off x="312516" y="1600200"/>
            <a:ext cx="8692588"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None/>
            </a:pPr>
            <a:r>
              <a:rPr lang="en-US" sz="1200">
                <a:latin typeface="Kokila" panose="020B0604020202020204" pitchFamily="34" charset="0"/>
                <a:cs typeface="Kokila" panose="020B0604020202020204" pitchFamily="34" charset="0"/>
              </a:rPr>
              <a:t>a.  In the first seven chapters of the book of Acts Luke focuses on the missionary activities of </a:t>
            </a:r>
            <a:r>
              <a:rPr lang="en-US" sz="1200" b="1">
                <a:latin typeface="Kokila" panose="020B0604020202020204" pitchFamily="34" charset="0"/>
                <a:cs typeface="Kokila" panose="020B0604020202020204" pitchFamily="34" charset="0"/>
              </a:rPr>
              <a:t>Peter, John and James</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None/>
            </a:pPr>
            <a:r>
              <a:rPr lang="en-US" sz="1200">
                <a:latin typeface="Kokila" panose="020B0604020202020204" pitchFamily="34" charset="0"/>
                <a:cs typeface="Kokila" panose="020B0604020202020204" pitchFamily="34" charset="0"/>
              </a:rPr>
              <a:t>b.  From chapter 8 to 12 Luke drops the works of John and James and concentrates on only </a:t>
            </a:r>
            <a:r>
              <a:rPr lang="en-US" sz="1200" b="1">
                <a:latin typeface="Kokila" panose="020B0604020202020204" pitchFamily="34" charset="0"/>
                <a:cs typeface="Kokila" panose="020B0604020202020204" pitchFamily="34" charset="0"/>
              </a:rPr>
              <a:t>Peter</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None/>
            </a:pPr>
            <a:r>
              <a:rPr lang="en-US" sz="1200">
                <a:latin typeface="Kokila" panose="020B0604020202020204" pitchFamily="34" charset="0"/>
                <a:cs typeface="Kokila" panose="020B0604020202020204" pitchFamily="34" charset="0"/>
              </a:rPr>
              <a:t>3. From chapter 13 – 28 he focuses on </a:t>
            </a:r>
            <a:r>
              <a:rPr lang="en-US" sz="1200" b="1">
                <a:latin typeface="Kokila" panose="020B0604020202020204" pitchFamily="34" charset="0"/>
                <a:cs typeface="Kokila" panose="020B0604020202020204" pitchFamily="34" charset="0"/>
              </a:rPr>
              <a:t>Paul</a:t>
            </a:r>
            <a:r>
              <a:rPr lang="en-US" sz="1200">
                <a:latin typeface="Kokila" panose="020B0604020202020204" pitchFamily="34" charset="0"/>
                <a:cs typeface="Kokila" panose="020B0604020202020204" pitchFamily="34" charset="0"/>
              </a:rPr>
              <a:t>.</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Why should the Holy Spirit, the author of the scriptures leaves the earliest apostles?</a:t>
            </a:r>
          </a:p>
          <a:p>
            <a:pPr marL="0" lvl="0" indent="0" algn="l" rtl="0">
              <a:spcBef>
                <a:spcPts val="640"/>
              </a:spcBef>
              <a:spcAft>
                <a:spcPts val="0"/>
              </a:spcAft>
              <a:buClr>
                <a:schemeClr val="dk1"/>
              </a:buClr>
              <a:buSzPts val="3200"/>
              <a:buNone/>
            </a:pPr>
            <a:r>
              <a:rPr lang="en-US" sz="3000">
                <a:latin typeface="Kokila" panose="020B0604020202020204" pitchFamily="34" charset="0"/>
                <a:cs typeface="Kokila" panose="020B0604020202020204" pitchFamily="34" charset="0"/>
              </a:rPr>
              <a:t>a </a:t>
            </a:r>
            <a:r>
              <a:rPr lang="ne-NP" sz="3600">
                <a:latin typeface="Kokila" panose="020B0604020202020204" pitchFamily="34" charset="0"/>
                <a:cs typeface="Kokila" panose="020B0604020202020204" pitchFamily="34" charset="0"/>
              </a:rPr>
              <a:t>लूकाको पुस्तकको पहिलो सात अध्यायहरूमा प्रेरित पत्रुस, यूहन्ना र याकूबको मिसनरी गतिविधिहरूमा केन्द्रित छ।</a:t>
            </a:r>
          </a:p>
          <a:p>
            <a:pPr marL="0" lvl="0" indent="0" algn="l" rtl="0">
              <a:spcBef>
                <a:spcPts val="640"/>
              </a:spcBef>
              <a:spcAft>
                <a:spcPts val="0"/>
              </a:spcAft>
              <a:buClr>
                <a:schemeClr val="dk1"/>
              </a:buClr>
              <a:buSzPts val="3200"/>
              <a:buNone/>
            </a:pPr>
            <a:r>
              <a:rPr lang="en-US" sz="3600">
                <a:latin typeface="Kokila" panose="020B0604020202020204" pitchFamily="34" charset="0"/>
                <a:cs typeface="Kokila" panose="020B0604020202020204" pitchFamily="34" charset="0"/>
              </a:rPr>
              <a:t>b </a:t>
            </a:r>
            <a:r>
              <a:rPr lang="ne-NP" sz="3600">
                <a:latin typeface="Kokila" panose="020B0604020202020204" pitchFamily="34" charset="0"/>
                <a:cs typeface="Kokila" panose="020B0604020202020204" pitchFamily="34" charset="0"/>
              </a:rPr>
              <a:t>अध्याय 8 देखि 12 सम्म लूकाले यूहन्ना र याकूबका कामहरू छोड्छ र केवल पत्रुसमा ध्यान केन्द्रित गर्दछ।</a:t>
            </a:r>
          </a:p>
          <a:p>
            <a:pPr marL="0" lvl="0" indent="0" algn="l" rtl="0">
              <a:spcBef>
                <a:spcPts val="640"/>
              </a:spcBef>
              <a:spcAft>
                <a:spcPts val="0"/>
              </a:spcAft>
              <a:buClr>
                <a:schemeClr val="dk1"/>
              </a:buClr>
              <a:buSzPts val="3200"/>
              <a:buNone/>
            </a:pPr>
            <a:r>
              <a:rPr lang="ne-NP" sz="3600">
                <a:latin typeface="Kokila" panose="020B0604020202020204" pitchFamily="34" charset="0"/>
                <a:cs typeface="Kokila" panose="020B0604020202020204" pitchFamily="34" charset="0"/>
              </a:rPr>
              <a:t>3. अध्याय 13 - 28 बाट उसले पावलमा ध्यान केन्द्रित गर्दछ।</a:t>
            </a:r>
            <a:endParaRPr lang="en-US" sz="3600">
              <a:latin typeface="Kokila" panose="020B0604020202020204" pitchFamily="34" charset="0"/>
              <a:cs typeface="Kokila" panose="020B0604020202020204" pitchFamily="34" charset="0"/>
            </a:endParaRPr>
          </a:p>
          <a:p>
            <a:pPr marL="0" lvl="0" indent="0" algn="l" rtl="0">
              <a:spcBef>
                <a:spcPts val="640"/>
              </a:spcBef>
              <a:spcAft>
                <a:spcPts val="0"/>
              </a:spcAft>
              <a:buClr>
                <a:schemeClr val="dk1"/>
              </a:buClr>
              <a:buSzPts val="3200"/>
              <a:buNone/>
            </a:pPr>
            <a:r>
              <a:rPr lang="ne-NP" sz="3600">
                <a:latin typeface="Kokila" panose="020B0604020202020204" pitchFamily="34" charset="0"/>
                <a:cs typeface="Kokila" panose="020B0604020202020204" pitchFamily="34" charset="0"/>
              </a:rPr>
              <a:t>धर्मशास्त्रका लेखक पवित्र आत्माले प्रारम्भिक प्रेरितहरूलाई किन छोड्नुपर्छ?</a:t>
            </a:r>
            <a:endParaRPr sz="3600">
              <a:latin typeface="Kokila" panose="020B0604020202020204" pitchFamily="34" charset="0"/>
              <a:cs typeface="Kokila"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9" name="Google Shape;149;p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answer is obvious.</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Paul chooses to be itinerary – going from place to place with the gospel crossing boundaries, spreading the gospel among least reached people groups</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Holy Spirit is poised to follow and advertise Christian workers who attempt to move Christianity from place to places.</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जवाफ स्पष्ट छ।</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पावलले यात्रा कार्यक्रम बन्न रोज्छन् - सुसमाचारको खातिर सीमाहरू पार गर्दै ठाउँ-ठाउँमा जाँदै, कम पहुँच भएका मानिसहरूका समूहहरू बीच सुसमाचार फैलाउने</a:t>
            </a:r>
            <a:r>
              <a:rPr lang="en-US" sz="3600">
                <a:latin typeface="Kokila" panose="020B0604020202020204" pitchFamily="34" charset="0"/>
                <a:cs typeface="Kokila" panose="020B0604020202020204" pitchFamily="34" charset="0"/>
              </a:rPr>
              <a:t> </a:t>
            </a:r>
            <a:r>
              <a:rPr lang="ne-NP" sz="3600">
                <a:latin typeface="Kokila" panose="020B0604020202020204" pitchFamily="34" charset="0"/>
                <a:cs typeface="Kokila" panose="020B0604020202020204" pitchFamily="34" charset="0"/>
              </a:rPr>
              <a:t>काम  गरेका छन् </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पवित्र आत्माले क्रिश्चियन कामदारहरूलाई पछ्याउन र विज्ञापन गर्न तयार हुनुन्छ  जसले ईसाई विश्वास लाई एक ठाउँ बाट अर्को ठाउमा ससार्न प्रयास गर्छन्।</a:t>
            </a:r>
          </a:p>
        </p:txBody>
      </p:sp>
      <p:sp>
        <p:nvSpPr>
          <p:cNvPr id="2" name="Google Shape;142;p22">
            <a:extLst>
              <a:ext uri="{FF2B5EF4-FFF2-40B4-BE49-F238E27FC236}">
                <a16:creationId xmlns:a16="http://schemas.microsoft.com/office/drawing/2014/main" id="{3EC82C68-4CBC-7556-6656-C82EEC6786A8}"/>
              </a:ext>
            </a:extLst>
          </p:cNvPr>
          <p:cNvSpPr txBox="1">
            <a:spLocks/>
          </p:cNvSpPr>
          <p:nvPr/>
        </p:nvSpPr>
        <p:spPr>
          <a:xfrm>
            <a:off x="598025" y="241843"/>
            <a:ext cx="8229600" cy="11430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4400"/>
            </a:pPr>
            <a:r>
              <a:rPr lang="en-US" sz="2000">
                <a:latin typeface="Kokila" panose="020B0604020202020204" pitchFamily="34" charset="0"/>
                <a:cs typeface="Kokila" panose="020B0604020202020204" pitchFamily="34" charset="0"/>
              </a:rPr>
              <a:t>The Apostles</a:t>
            </a:r>
            <a:br>
              <a:rPr lang="en-US" sz="20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प्रेरितहरू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200">
                <a:latin typeface="Kokila" panose="020B0604020202020204" pitchFamily="34" charset="0"/>
                <a:cs typeface="Kokila" panose="020B0604020202020204" pitchFamily="34" charset="0"/>
              </a:rPr>
              <a:t>Luke records that during the time of the early persecution, the apostles remained in Jerusalem – Acts 8:1</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Holy Spirit was on Philip because he moved the gospel to Samaria and unto Gaza strip – Acts 8</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Holy Spirit moves with Christian workers who move with the gospel.</a:t>
            </a:r>
            <a:r>
              <a:rPr lang="ne-NP" sz="1200">
                <a:latin typeface="Kokila" panose="020B0604020202020204" pitchFamily="34" charset="0"/>
                <a:cs typeface="Kokila" panose="020B0604020202020204" pitchFamily="34" charset="0"/>
              </a:rPr>
              <a:t> </a:t>
            </a:r>
            <a:endParaRPr lang="en-US"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प्रारम्भिक सतावटको समयमा, प्रेषितहरू यरूशलेममा बसेका थिए भनी लूकाले रेकर्ड गर्दछ - प्रेरित ८:१</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पवित्र आत्मा फिलिपमा हुनुहुन्थ्यो किनभने उहाँले सुसमाचारलाई सामरिया र गाजा पट्टीमा सार्नुभयो - प्रेरित 8</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पवित्र आत्मा सुसमाचार संग चल्ने ईसाई कामदारहरु संग संगै चल्न चाहनुहुन्छ  ।</a:t>
            </a:r>
            <a:endParaRPr sz="4000">
              <a:latin typeface="Kokila" panose="020B0604020202020204" pitchFamily="34" charset="0"/>
              <a:cs typeface="Kokila" panose="020B0604020202020204" pitchFamily="34" charset="0"/>
            </a:endParaRPr>
          </a:p>
        </p:txBody>
      </p:sp>
      <p:sp>
        <p:nvSpPr>
          <p:cNvPr id="6" name="Google Shape;142;p22">
            <a:extLst>
              <a:ext uri="{FF2B5EF4-FFF2-40B4-BE49-F238E27FC236}">
                <a16:creationId xmlns:a16="http://schemas.microsoft.com/office/drawing/2014/main" id="{CEF95825-C239-3DAC-6C83-8692C583B685}"/>
              </a:ext>
            </a:extLst>
          </p:cNvPr>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000">
                <a:latin typeface="Kokila" panose="020B0604020202020204" pitchFamily="34" charset="0"/>
                <a:cs typeface="Kokila" panose="020B0604020202020204" pitchFamily="34" charset="0"/>
              </a:rPr>
              <a:t>The Apostles</a:t>
            </a:r>
            <a:br>
              <a:rPr lang="en-US" sz="20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प्रेरितहरू</a:t>
            </a:r>
            <a:endParaRPr>
              <a:latin typeface="Kokila" panose="020B0604020202020204" pitchFamily="34" charset="0"/>
              <a:cs typeface="Kokila"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1600">
                <a:latin typeface="Kokila" panose="020B0604020202020204" pitchFamily="34" charset="0"/>
                <a:cs typeface="Kokila" panose="020B0604020202020204" pitchFamily="34" charset="0"/>
              </a:rPr>
              <a:t>Christianity as a Football Match</a:t>
            </a:r>
            <a:br>
              <a:rPr lang="en-US" sz="16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एक फुटबल खेल को रूप मा ईसाई विश्वास</a:t>
            </a:r>
            <a:endParaRPr>
              <a:latin typeface="Kokila" panose="020B0604020202020204" pitchFamily="34" charset="0"/>
              <a:cs typeface="Kokila" panose="020B0604020202020204" pitchFamily="34" charset="0"/>
            </a:endParaRPr>
          </a:p>
        </p:txBody>
      </p:sp>
      <p:sp>
        <p:nvSpPr>
          <p:cNvPr id="162" name="Google Shape;162;p25"/>
          <p:cNvSpPr txBox="1">
            <a:spLocks noGrp="1"/>
          </p:cNvSpPr>
          <p:nvPr>
            <p:ph type="body" idx="1"/>
          </p:nvPr>
        </p:nvSpPr>
        <p:spPr>
          <a:xfrm>
            <a:off x="457200" y="1600200"/>
            <a:ext cx="8490030"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US" sz="1600">
                <a:latin typeface="Kokila" panose="020B0604020202020204" pitchFamily="34" charset="0"/>
                <a:cs typeface="Kokila" panose="020B0604020202020204" pitchFamily="34" charset="0"/>
              </a:rPr>
              <a:t>In a football match spectators and commentators/journalists focus mostly on players who are scoring goals, not on the non-scorers</a:t>
            </a:r>
            <a:endParaRPr sz="16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600">
                <a:latin typeface="Kokila" panose="020B0604020202020204" pitchFamily="34" charset="0"/>
                <a:cs typeface="Kokila" panose="020B0604020202020204" pitchFamily="34" charset="0"/>
              </a:rPr>
              <a:t>God advertises the front liners – those who move with the gospel in order to save some</a:t>
            </a:r>
            <a:endParaRPr sz="16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600">
                <a:latin typeface="Kokila" panose="020B0604020202020204" pitchFamily="34" charset="0"/>
                <a:cs typeface="Kokila" panose="020B0604020202020204" pitchFamily="34" charset="0"/>
              </a:rPr>
              <a:t>Apostle Paul occupies the centre stage in the book of Acts because he was scoring the “golden goals”</a:t>
            </a:r>
            <a:r>
              <a:rPr lang="ne-NP" sz="1600">
                <a:latin typeface="Kokila" panose="020B0604020202020204" pitchFamily="34" charset="0"/>
                <a:cs typeface="Kokila" panose="020B0604020202020204" pitchFamily="34" charset="0"/>
              </a:rPr>
              <a:t> </a:t>
            </a:r>
            <a:endParaRPr lang="en-US" sz="16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फुटबल खेलमा दर्शकहरू र टिप्पणीकारहरू/पत्रकारहरू प्रायः गोल गर्ने खेलाडीहरूमा केन्द्रित हुन्छन्, गोल नगर्नेहरूमा होइन।</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परमेश्‍वरले अग्रगामीहरूलाई विज्ञापन गर्नुहुन्छ - जो सुसमाचारसँगै केही बचाउनको लागि हिँड्छन्</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प्रेरित पावलले प्रेरितको पुस्तकमा केन्द्रको स्टेज ओगटेका छन् किनभने उनले "सुनौलो गोलहरू" गोल गरिरहेका थिए।</a:t>
            </a:r>
            <a:endParaRPr sz="4000">
              <a:latin typeface="Kokila" panose="020B0604020202020204" pitchFamily="34" charset="0"/>
              <a:cs typeface="Kokila"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8" name="Google Shape;168;p26"/>
          <p:cNvSpPr txBox="1">
            <a:spLocks noGrp="1"/>
          </p:cNvSpPr>
          <p:nvPr>
            <p:ph type="body" idx="1"/>
          </p:nvPr>
        </p:nvSpPr>
        <p:spPr>
          <a:xfrm>
            <a:off x="457200" y="1600200"/>
            <a:ext cx="8686800" cy="4525963"/>
          </a:xfrm>
          <a:prstGeom prst="rect">
            <a:avLst/>
          </a:prstGeom>
          <a:no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ct val="100000"/>
              <a:buChar char="•"/>
            </a:pPr>
            <a:r>
              <a:rPr lang="en-US" sz="1600">
                <a:latin typeface="Kokila" panose="020B0604020202020204" pitchFamily="34" charset="0"/>
                <a:cs typeface="Kokila" panose="020B0604020202020204" pitchFamily="34" charset="0"/>
              </a:rPr>
              <a:t>The heathen in Paul’s days referred to the Christians movement as the “people who turned the world upside down” – Acts 17:6</a:t>
            </a:r>
            <a:endParaRPr sz="16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en-US" sz="1600">
                <a:latin typeface="Kokila" panose="020B0604020202020204" pitchFamily="34" charset="0"/>
                <a:cs typeface="Kokila" panose="020B0604020202020204" pitchFamily="34" charset="0"/>
              </a:rPr>
              <a:t>Christianity spread in the Greco-Roman empire like bush fire to the extent that many kings and emperors were influenced by its movement.</a:t>
            </a:r>
            <a:endParaRPr sz="16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en-US" sz="1600">
                <a:latin typeface="Kokila" panose="020B0604020202020204" pitchFamily="34" charset="0"/>
                <a:cs typeface="Kokila" panose="020B0604020202020204" pitchFamily="34" charset="0"/>
              </a:rPr>
              <a:t>During the medieval ages, the period was named the Dark Ages because the movement of Christianity ceased.</a:t>
            </a:r>
            <a:r>
              <a:rPr lang="ne-NP" sz="1600">
                <a:latin typeface="Kokila" panose="020B0604020202020204" pitchFamily="34" charset="0"/>
                <a:cs typeface="Kokila" panose="020B0604020202020204" pitchFamily="34" charset="0"/>
              </a:rPr>
              <a:t> </a:t>
            </a:r>
            <a:endParaRPr lang="en-US" sz="16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पावलको दिनका अन्यजातिहरूले क्रिस्चियन अभियानलाई "संसारलाई उल्टो पार्ने मानिसहरू" भनेर उल्लेख गरे - प्रेरित १७:६</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ग्रीको-रोमन साम्राज्यमा क्रिस्चियन विश्वास यसरी फैलियो कि धेरै राजा र सम्राटहरू यसको अभियानबाट प्रभावित भए।</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मध्ययुगीन युगको दौडान, ईसाई विश्वासको अभियान बन्द भएको कारण अवधिलाई अन्धकार युगको नाम दिइएको थियो।</a:t>
            </a:r>
            <a:endParaRPr sz="39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None/>
            </a:pPr>
            <a:endParaRPr>
              <a:latin typeface="Kokila" panose="020B0604020202020204" pitchFamily="34" charset="0"/>
              <a:cs typeface="Kokila" panose="020B0604020202020204" pitchFamily="34" charset="0"/>
            </a:endParaRPr>
          </a:p>
        </p:txBody>
      </p:sp>
      <p:sp>
        <p:nvSpPr>
          <p:cNvPr id="5" name="Google Shape;142;p22">
            <a:extLst>
              <a:ext uri="{FF2B5EF4-FFF2-40B4-BE49-F238E27FC236}">
                <a16:creationId xmlns:a16="http://schemas.microsoft.com/office/drawing/2014/main" id="{B35B6308-4448-8A0A-1F41-453CB680F592}"/>
              </a:ext>
            </a:extLst>
          </p:cNvPr>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000">
                <a:latin typeface="Kokila" panose="020B0604020202020204" pitchFamily="34" charset="0"/>
                <a:cs typeface="Kokila" panose="020B0604020202020204" pitchFamily="34" charset="0"/>
              </a:rPr>
              <a:t>The Apostles</a:t>
            </a:r>
            <a:br>
              <a:rPr lang="en-US" sz="20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प्रेरितहरू</a:t>
            </a:r>
            <a:endParaRPr>
              <a:latin typeface="Kokila" panose="020B0604020202020204" pitchFamily="34" charset="0"/>
              <a:cs typeface="Kokila"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400">
                <a:latin typeface="Kokila" panose="020B0604020202020204" pitchFamily="34" charset="0"/>
                <a:cs typeface="Kokila" panose="020B0604020202020204" pitchFamily="34" charset="0"/>
              </a:rPr>
              <a:t>The Book of Acts</a:t>
            </a:r>
            <a:br>
              <a:rPr lang="en-US" sz="24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प्रेरितको पुस्तक</a:t>
            </a:r>
            <a:endParaRPr>
              <a:latin typeface="Kokila" panose="020B0604020202020204" pitchFamily="34" charset="0"/>
              <a:cs typeface="Kokila" panose="020B0604020202020204" pitchFamily="34" charset="0"/>
            </a:endParaRPr>
          </a:p>
        </p:txBody>
      </p:sp>
      <p:sp>
        <p:nvSpPr>
          <p:cNvPr id="175" name="Google Shape;175;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Char char="•"/>
            </a:pPr>
            <a:r>
              <a:rPr lang="en-US" sz="1400">
                <a:latin typeface="Kokila" panose="020B0604020202020204" pitchFamily="34" charset="0"/>
                <a:cs typeface="Kokila" panose="020B0604020202020204" pitchFamily="34" charset="0"/>
              </a:rPr>
              <a:t>Any time missionary activities of the church are halted, gross darkness covers the earth because the Holy Spirit is limited.</a:t>
            </a:r>
            <a:endParaRPr sz="14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en-US" sz="1400">
                <a:latin typeface="Kokila" panose="020B0604020202020204" pitchFamily="34" charset="0"/>
                <a:cs typeface="Kokila" panose="020B0604020202020204" pitchFamily="34" charset="0"/>
              </a:rPr>
              <a:t>The book of Acts is the only book in the bible that has not ended – because the Christian movement has not come to an end</a:t>
            </a:r>
            <a:endParaRPr sz="14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en-US" sz="1400">
                <a:latin typeface="Kokila" panose="020B0604020202020204" pitchFamily="34" charset="0"/>
                <a:cs typeface="Kokila" panose="020B0604020202020204" pitchFamily="34" charset="0"/>
              </a:rPr>
              <a:t>More and more people have to be reached by the moving chariot</a:t>
            </a:r>
            <a:endParaRPr sz="14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en-US" sz="1400">
                <a:latin typeface="Kokila" panose="020B0604020202020204" pitchFamily="34" charset="0"/>
                <a:cs typeface="Kokila" panose="020B0604020202020204" pitchFamily="34" charset="0"/>
              </a:rPr>
              <a:t>The 21</a:t>
            </a:r>
            <a:r>
              <a:rPr lang="en-US" sz="1400" baseline="30000">
                <a:latin typeface="Kokila" panose="020B0604020202020204" pitchFamily="34" charset="0"/>
                <a:cs typeface="Kokila" panose="020B0604020202020204" pitchFamily="34" charset="0"/>
              </a:rPr>
              <a:t>st</a:t>
            </a:r>
            <a:r>
              <a:rPr lang="en-US" sz="1400">
                <a:latin typeface="Kokila" panose="020B0604020202020204" pitchFamily="34" charset="0"/>
                <a:cs typeface="Kokila" panose="020B0604020202020204" pitchFamily="34" charset="0"/>
              </a:rPr>
              <a:t> century church has its pages to write in the book of Acts.</a:t>
            </a:r>
            <a:r>
              <a:rPr lang="ne-NP" sz="1400">
                <a:latin typeface="Kokila" panose="020B0604020202020204" pitchFamily="34" charset="0"/>
                <a:cs typeface="Kokila" panose="020B0604020202020204" pitchFamily="34" charset="0"/>
              </a:rPr>
              <a:t> </a:t>
            </a:r>
            <a:endParaRPr lang="en-US" sz="14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कुनै पनि समयमा चर्चको मिसनरी गतिविधिहरू रोकिन्छन्, घोर अन्धकारले पृथ्वीलाई ढाक्छ किनभने पवित्र आत्मा सीमित छ।</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प्रेरितको पुस्तक बाइबलको एक मात्र पुस्तक हो जुन समाप्त भएको छैन - किनभने ईसाई अभियान समाप्त भएको छैन</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चलिरहेको रथबाट धेरैभन्दा धेरै मानिसहरू पुग्नु पर्छ</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एक्काइसौं शताब्दीको मण्डलीसँग प्रेरितको पुस्तकमा लेख्नका लागि पानाहरू छन्।</a:t>
            </a:r>
            <a:endParaRPr sz="3900">
              <a:latin typeface="Kokila" panose="020B0604020202020204" pitchFamily="34" charset="0"/>
              <a:cs typeface="Kokila"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2" name="Google Shape;182;p28"/>
          <p:cNvSpPr txBox="1">
            <a:spLocks noGrp="1"/>
          </p:cNvSpPr>
          <p:nvPr>
            <p:ph type="body" idx="1"/>
          </p:nvPr>
        </p:nvSpPr>
        <p:spPr>
          <a:xfrm>
            <a:off x="457200" y="1600200"/>
            <a:ext cx="8455306"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angels of God keep updating the book of Acts until the last saints finish their work</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church today must do well to hand over a ‘good’ baton to the next generation</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writer of Hebrews sees Christianity as a race being watched by many a cloud of witnesses</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Apostle Paul said he has passed on to us that which he has received – 1 Cor. 15:3</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अन्तिम सन्तहरूले आफ्नो काम पूरा नगरेसम्म परमेश्वरका स्वर्गदूतहरूले प्रेरितको पुस्तकलाई अपडेट गरिरहन्छन्</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आजको मण्डलीले अर्को पुस्तालाई ‘राम्रो’ डण्डा सुम्पन राम्रो गर्नुपर्छ</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हिब्रूका लेखकले ईसाई विश्वासलाई धेरै साक्षीहरूको बादलले हेरेको दौडको रूपमा हेर्छन्</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प्रेरित पावलले भने कि उहाँले हामीलाई प्राप्त गर्नुभएको छ - 1 कोरिन्थी। १५:३</a:t>
            </a:r>
            <a:endParaRPr sz="3600">
              <a:latin typeface="Kokila" panose="020B0604020202020204" pitchFamily="34" charset="0"/>
              <a:cs typeface="Kokila" panose="020B0604020202020204" pitchFamily="34" charset="0"/>
            </a:endParaRPr>
          </a:p>
        </p:txBody>
      </p:sp>
      <p:sp>
        <p:nvSpPr>
          <p:cNvPr id="4" name="Google Shape;174;p27">
            <a:extLst>
              <a:ext uri="{FF2B5EF4-FFF2-40B4-BE49-F238E27FC236}">
                <a16:creationId xmlns:a16="http://schemas.microsoft.com/office/drawing/2014/main" id="{58CD1E89-53F6-C028-7F4F-2F086E18F039}"/>
              </a:ext>
            </a:extLst>
          </p:cNvPr>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400">
                <a:latin typeface="Kokila" panose="020B0604020202020204" pitchFamily="34" charset="0"/>
                <a:cs typeface="Kokila" panose="020B0604020202020204" pitchFamily="34" charset="0"/>
              </a:rPr>
              <a:t>The Book of Acts</a:t>
            </a:r>
            <a:br>
              <a:rPr lang="en-US" sz="24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प्रेरितको पुस्तक</a:t>
            </a:r>
            <a:endParaRPr>
              <a:latin typeface="Kokila" panose="020B0604020202020204" pitchFamily="34" charset="0"/>
              <a:cs typeface="Kokila"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8" name="Google Shape;188;p29"/>
          <p:cNvSpPr txBox="1">
            <a:spLocks noGrp="1"/>
          </p:cNvSpPr>
          <p:nvPr>
            <p:ph type="body" idx="1"/>
          </p:nvPr>
        </p:nvSpPr>
        <p:spPr>
          <a:xfrm>
            <a:off x="457200" y="1600200"/>
            <a:ext cx="8686800" cy="4525963"/>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Char char="•"/>
            </a:pPr>
            <a:r>
              <a:rPr lang="en-US" sz="1200">
                <a:latin typeface="Kokila" panose="020B0604020202020204" pitchFamily="34" charset="0"/>
                <a:cs typeface="Kokila" panose="020B0604020202020204" pitchFamily="34" charset="0"/>
              </a:rPr>
              <a:t>The scripture says “ How beautiful are the feet of those who preach the gospel of peace, who bring glad tidings of good things” – Rom 10:15</a:t>
            </a:r>
            <a:endParaRPr sz="12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en-US" sz="1200">
                <a:latin typeface="Kokila" panose="020B0604020202020204" pitchFamily="34" charset="0"/>
                <a:cs typeface="Kokila" panose="020B0604020202020204" pitchFamily="34" charset="0"/>
              </a:rPr>
              <a:t>The only way our feet could shine beautifully is when we carry the gospel with our feet to others in their locations</a:t>
            </a:r>
            <a:endParaRPr sz="12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en-US" sz="1200">
                <a:latin typeface="Kokila" panose="020B0604020202020204" pitchFamily="34" charset="0"/>
                <a:cs typeface="Kokila" panose="020B0604020202020204" pitchFamily="34" charset="0"/>
              </a:rPr>
              <a:t>We have a command to “go” and not to “stay”</a:t>
            </a:r>
            <a:endParaRPr sz="1200">
              <a:latin typeface="Kokila" panose="020B0604020202020204" pitchFamily="34" charset="0"/>
              <a:cs typeface="Kokila" panose="020B0604020202020204" pitchFamily="34" charset="0"/>
            </a:endParaRPr>
          </a:p>
          <a:p>
            <a:pPr marL="342900" lvl="0" indent="-342900" algn="l" rtl="0">
              <a:spcBef>
                <a:spcPts val="592"/>
              </a:spcBef>
              <a:spcAft>
                <a:spcPts val="0"/>
              </a:spcAft>
              <a:buClr>
                <a:schemeClr val="dk1"/>
              </a:buClr>
              <a:buSzPct val="100000"/>
              <a:buChar char="•"/>
            </a:pPr>
            <a:r>
              <a:rPr lang="en-US" sz="1200">
                <a:latin typeface="Kokila" panose="020B0604020202020204" pitchFamily="34" charset="0"/>
                <a:cs typeface="Kokila" panose="020B0604020202020204" pitchFamily="34" charset="0"/>
              </a:rPr>
              <a:t>The only spiritual armor that protects the feet from ‘snakes’ and ‘scorpions’ is to shod the feet with the preparation of the gospel of peace</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धर्मशास्त्रले भन्छ "शान्तिको सुसमाचार प्रचार गर्नेहरूका खुट्टाहरू कति सुन्दर छन्, जसले असल कुराहरूको सुसमाचार दिन्छन्" - रोमी 10:15</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हाम्रा खुट्टाहरू सुन्दर रूपमा चम्कन सक्ने एउटै तरिका हो जब हामी आफ्ना खुट्टाहरूसँग तिनीहरूको स्थानमा अरूलाई सुसमाचार बोक्छौं</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हामीसँग "जानुहोस्" र "बस्न" होइन भन्ने आदेश छ</a:t>
            </a:r>
          </a:p>
          <a:p>
            <a:pPr marL="342900" lvl="0" indent="-342900" algn="l" rtl="0">
              <a:spcBef>
                <a:spcPts val="592"/>
              </a:spcBef>
              <a:spcAft>
                <a:spcPts val="0"/>
              </a:spcAft>
              <a:buClr>
                <a:schemeClr val="dk1"/>
              </a:buClr>
              <a:buSzPct val="100000"/>
              <a:buChar char="•"/>
            </a:pPr>
            <a:r>
              <a:rPr lang="ne-NP" sz="3900">
                <a:latin typeface="Kokila" panose="020B0604020202020204" pitchFamily="34" charset="0"/>
                <a:cs typeface="Kokila" panose="020B0604020202020204" pitchFamily="34" charset="0"/>
              </a:rPr>
              <a:t>खुट्टालाई ‘सर्प’ र ‘बिच्छी’ बाट जोगाउने एउटै आत्मिक हतियार भनेको शान्तिको सुसमाचारको तयारीका साथ खुट्टामा झोला हाल्नु हो।</a:t>
            </a:r>
            <a:endParaRPr sz="3900">
              <a:latin typeface="Kokila" panose="020B0604020202020204" pitchFamily="34" charset="0"/>
              <a:cs typeface="Kokila" panose="020B0604020202020204" pitchFamily="34" charset="0"/>
            </a:endParaRPr>
          </a:p>
        </p:txBody>
      </p:sp>
      <p:sp>
        <p:nvSpPr>
          <p:cNvPr id="4" name="Google Shape;174;p27">
            <a:extLst>
              <a:ext uri="{FF2B5EF4-FFF2-40B4-BE49-F238E27FC236}">
                <a16:creationId xmlns:a16="http://schemas.microsoft.com/office/drawing/2014/main" id="{B2E2FC6A-2B13-F793-FBE5-8803206C1578}"/>
              </a:ext>
            </a:extLst>
          </p:cNvPr>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400">
                <a:latin typeface="Kokila" panose="020B0604020202020204" pitchFamily="34" charset="0"/>
                <a:cs typeface="Kokila" panose="020B0604020202020204" pitchFamily="34" charset="0"/>
              </a:rPr>
              <a:t>The Book of Acts</a:t>
            </a:r>
            <a:br>
              <a:rPr lang="en-US" sz="24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प्रेरितको पुस्तक</a:t>
            </a:r>
            <a:endParaRPr>
              <a:latin typeface="Kokila" panose="020B0604020202020204" pitchFamily="34" charset="0"/>
              <a:cs typeface="Kokila"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000">
                <a:latin typeface="Kokila" panose="020B0604020202020204" pitchFamily="34" charset="0"/>
                <a:cs typeface="Kokila" panose="020B0604020202020204" pitchFamily="34" charset="0"/>
              </a:rPr>
              <a:t>Wake up from sleep</a:t>
            </a:r>
            <a:br>
              <a:rPr lang="en-US" sz="20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निद्राबाट ब्यूँझनुहोस्</a:t>
            </a:r>
            <a:endParaRPr>
              <a:latin typeface="Kokila" panose="020B0604020202020204" pitchFamily="34" charset="0"/>
              <a:cs typeface="Kokila" panose="020B0604020202020204" pitchFamily="34" charset="0"/>
            </a:endParaRPr>
          </a:p>
        </p:txBody>
      </p:sp>
      <p:sp>
        <p:nvSpPr>
          <p:cNvPr id="194" name="Google Shape;194;p3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days are evil. </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We are to redeem the time</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There are many Christians who are sleeping – working for the government, employers, self employed – but do not factor the preaching of the gospel alongside with their secular  jobs</a:t>
            </a:r>
            <a:endParaRPr sz="1200">
              <a:latin typeface="Kokila" panose="020B0604020202020204" pitchFamily="34" charset="0"/>
              <a:cs typeface="Kokila" panose="020B0604020202020204" pitchFamily="34" charset="0"/>
            </a:endParaRPr>
          </a:p>
          <a:p>
            <a:pPr indent="-457200">
              <a:spcBef>
                <a:spcPts val="640"/>
              </a:spcBef>
              <a:buSzPts val="3200"/>
            </a:pPr>
            <a:r>
              <a:rPr lang="ne-NP" sz="4000">
                <a:latin typeface="Kokila" panose="020B0604020202020204" pitchFamily="34" charset="0"/>
                <a:cs typeface="Kokila" panose="020B0604020202020204" pitchFamily="34" charset="0"/>
              </a:rPr>
              <a:t>दिनहरू खराब छन्।</a:t>
            </a:r>
          </a:p>
          <a:p>
            <a:pPr indent="-457200">
              <a:spcBef>
                <a:spcPts val="640"/>
              </a:spcBef>
              <a:buSzPts val="3200"/>
            </a:pPr>
            <a:r>
              <a:rPr lang="ne-NP" sz="4000">
                <a:latin typeface="Kokila" panose="020B0604020202020204" pitchFamily="34" charset="0"/>
                <a:cs typeface="Kokila" panose="020B0604020202020204" pitchFamily="34" charset="0"/>
              </a:rPr>
              <a:t>हामीले समयलाई सदुपयोग गर्ने हो</a:t>
            </a:r>
          </a:p>
          <a:p>
            <a:pPr indent="-457200">
              <a:spcBef>
                <a:spcPts val="640"/>
              </a:spcBef>
              <a:buSzPts val="3200"/>
            </a:pPr>
            <a:r>
              <a:rPr lang="ne-NP" sz="4000">
                <a:latin typeface="Kokila" panose="020B0604020202020204" pitchFamily="34" charset="0"/>
                <a:cs typeface="Kokila" panose="020B0604020202020204" pitchFamily="34" charset="0"/>
              </a:rPr>
              <a:t>त्यहाँ धेरै इसाईहरू छन् जो सुतिरहेका छन् - सरकारको लागि काम गर्दै, रोजगारदाताहरू, स्व-रोजगार - तर तिनीहरूको धर्मनिरपेक्ष कामको साथसाथै सुसमाचारको प्रचारलाई कारक गर्दैनन्।</a:t>
            </a:r>
            <a:endParaRPr sz="4000">
              <a:latin typeface="Kokila" panose="020B0604020202020204" pitchFamily="34" charset="0"/>
              <a:cs typeface="Kokila" panose="020B0604020202020204" pitchFamily="34" charset="0"/>
            </a:endParaRPr>
          </a:p>
          <a:p>
            <a:pPr marL="342900" lvl="0" indent="-139700" algn="l" rtl="0">
              <a:spcBef>
                <a:spcPts val="640"/>
              </a:spcBef>
              <a:spcAft>
                <a:spcPts val="0"/>
              </a:spcAft>
              <a:buClr>
                <a:schemeClr val="dk1"/>
              </a:buClr>
              <a:buSzPts val="3200"/>
              <a:buNone/>
            </a:pPr>
            <a:endParaRPr>
              <a:latin typeface="Kokila" panose="020B0604020202020204" pitchFamily="34" charset="0"/>
              <a:cs typeface="Kokila"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1800">
                <a:latin typeface="Kokila" panose="020B0604020202020204" pitchFamily="34" charset="0"/>
                <a:cs typeface="Kokila" panose="020B0604020202020204" pitchFamily="34" charset="0"/>
              </a:rPr>
              <a:t>Living Water</a:t>
            </a:r>
            <a:br>
              <a:rPr lang="en-US" sz="18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जीवित पानी</a:t>
            </a:r>
            <a:endParaRPr>
              <a:latin typeface="Kokila" panose="020B0604020202020204" pitchFamily="34" charset="0"/>
              <a:cs typeface="Kokila" panose="020B0604020202020204" pitchFamily="34" charset="0"/>
            </a:endParaRPr>
          </a:p>
        </p:txBody>
      </p:sp>
      <p:sp>
        <p:nvSpPr>
          <p:cNvPr id="200" name="Google Shape;200;p3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400">
                <a:latin typeface="Kokila" panose="020B0604020202020204" pitchFamily="34" charset="0"/>
                <a:cs typeface="Kokila" panose="020B0604020202020204" pitchFamily="34" charset="0"/>
              </a:rPr>
              <a:t>Another name for the Holy Spirit is – Living Water</a:t>
            </a:r>
            <a:endParaRPr sz="14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400">
                <a:latin typeface="Kokila" panose="020B0604020202020204" pitchFamily="34" charset="0"/>
                <a:cs typeface="Kokila" panose="020B0604020202020204" pitchFamily="34" charset="0"/>
              </a:rPr>
              <a:t>The Holy Spirit is looking for vessels to flow from to other people who are in darkness</a:t>
            </a:r>
            <a:endParaRPr sz="14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400">
                <a:latin typeface="Kokila" panose="020B0604020202020204" pitchFamily="34" charset="0"/>
                <a:cs typeface="Kokila" panose="020B0604020202020204" pitchFamily="34" charset="0"/>
              </a:rPr>
              <a:t>How can the Holy Spirit move  from  ponds that are stagnant.</a:t>
            </a:r>
            <a:endParaRPr sz="14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400">
                <a:latin typeface="Kokila" panose="020B0604020202020204" pitchFamily="34" charset="0"/>
                <a:cs typeface="Kokila" panose="020B0604020202020204" pitchFamily="34" charset="0"/>
              </a:rPr>
              <a:t>Get your evangelism shoes on, and your life will flow like living water.</a:t>
            </a:r>
            <a:r>
              <a:rPr lang="ne-NP" sz="1400">
                <a:latin typeface="Kokila" panose="020B0604020202020204" pitchFamily="34" charset="0"/>
                <a:cs typeface="Kokila" panose="020B0604020202020204" pitchFamily="34" charset="0"/>
              </a:rPr>
              <a:t> </a:t>
            </a:r>
            <a:endParaRPr lang="en-US" sz="14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पवित्र आत्माको अर्को नाम हो - जीवित पानी</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पवित्र आत्माले अन्धकारमा रहेका अन्य मानिसहरूलाई प्रवाह गर्न भाँडाहरू खोज्दै हुनुहुन्छ</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पवित्र आत्मा कसरी स्थिर पोखरीबाट सार्न सक्छ।</a:t>
            </a:r>
          </a:p>
          <a:p>
            <a:pPr marL="342900" lvl="0" indent="-342900" algn="l" rtl="0">
              <a:spcBef>
                <a:spcPts val="640"/>
              </a:spcBef>
              <a:spcAft>
                <a:spcPts val="0"/>
              </a:spcAft>
              <a:buClr>
                <a:schemeClr val="dk1"/>
              </a:buClr>
              <a:buSzPts val="3200"/>
              <a:buChar char="•"/>
            </a:pPr>
            <a:r>
              <a:rPr lang="ne-NP" sz="4000">
                <a:latin typeface="Kokila" panose="020B0604020202020204" pitchFamily="34" charset="0"/>
                <a:cs typeface="Kokila" panose="020B0604020202020204" pitchFamily="34" charset="0"/>
              </a:rPr>
              <a:t>आफ्नो सुसमाचारको जुत्ता लगाउनुहोस्, र तपाईंको जीवन जीवित पानी जस्तै बग्नेछ।</a:t>
            </a:r>
            <a:endParaRPr sz="4000">
              <a:latin typeface="Kokila" panose="020B0604020202020204" pitchFamily="34" charset="0"/>
              <a:cs typeface="Kokila"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2000">
                <a:latin typeface="Kokila" panose="020B0604020202020204" pitchFamily="34" charset="0"/>
                <a:cs typeface="Kokila" panose="020B0604020202020204" pitchFamily="34" charset="0"/>
              </a:rPr>
              <a:t>The crown of Rejoicing</a:t>
            </a:r>
            <a:br>
              <a:rPr lang="en-US" sz="20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आनन्दको मुकुट</a:t>
            </a:r>
            <a:endParaRPr>
              <a:latin typeface="Kokila" panose="020B0604020202020204" pitchFamily="34" charset="0"/>
              <a:cs typeface="Kokila" panose="020B0604020202020204" pitchFamily="34" charset="0"/>
            </a:endParaRPr>
          </a:p>
        </p:txBody>
      </p:sp>
      <p:sp>
        <p:nvSpPr>
          <p:cNvPr id="206" name="Google Shape;206;p32"/>
          <p:cNvSpPr txBox="1">
            <a:spLocks noGrp="1"/>
          </p:cNvSpPr>
          <p:nvPr>
            <p:ph type="body" idx="1"/>
          </p:nvPr>
        </p:nvSpPr>
        <p:spPr>
          <a:xfrm>
            <a:off x="457200" y="1417638"/>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100">
                <a:latin typeface="Kokila" panose="020B0604020202020204" pitchFamily="34" charset="0"/>
                <a:cs typeface="Kokila" panose="020B0604020202020204" pitchFamily="34" charset="0"/>
              </a:rPr>
              <a:t>The joy of the Christian is soul winning.</a:t>
            </a:r>
            <a:endParaRPr sz="11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100">
                <a:latin typeface="Kokila" panose="020B0604020202020204" pitchFamily="34" charset="0"/>
                <a:cs typeface="Kokila" panose="020B0604020202020204" pitchFamily="34" charset="0"/>
              </a:rPr>
              <a:t>The soul winners crown mentioned in scripture is called the “crown of rejoicing” – 1 Thes. 2:19-20</a:t>
            </a:r>
            <a:endParaRPr sz="11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100">
                <a:latin typeface="Kokila" panose="020B0604020202020204" pitchFamily="34" charset="0"/>
                <a:cs typeface="Kokila" panose="020B0604020202020204" pitchFamily="34" charset="0"/>
              </a:rPr>
              <a:t>That same joy is the strength of the Christian</a:t>
            </a:r>
            <a:endParaRPr sz="11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100">
                <a:latin typeface="Kokila" panose="020B0604020202020204" pitchFamily="34" charset="0"/>
                <a:cs typeface="Kokila" panose="020B0604020202020204" pitchFamily="34" charset="0"/>
              </a:rPr>
              <a:t>Most Christians are spiritually dry today -  no joy, no peace, no zeal because they don’t move the gospel</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क्रिश्चियनको आनन्द आत्मा जित्ने हो।</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शास्त्रमा उल्लिखित आत्मा विजेता मुकुटलाई "आनन्दको मुकुट" भनिन्छ - १ थेस्स। २:१९-२०</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त्यही आनन्द क्रिस्चियनको बल हो</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अधिकांश इसाईहरू आज आत्मिक रूपमा सुख्खा छन् - कुनै आनन्द, कुनै शान्ति, कुनै जोस छैन किनभने तिनीहरूले सुसमाचारलाई सार्दैनन्</a:t>
            </a:r>
            <a:endParaRPr sz="3600">
              <a:latin typeface="Kokila" panose="020B0604020202020204" pitchFamily="34" charset="0"/>
              <a:cs typeface="Kokila"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sz="1800">
                <a:latin typeface="Kokila" panose="020B0604020202020204" pitchFamily="34" charset="0"/>
                <a:cs typeface="Kokila" panose="020B0604020202020204" pitchFamily="34" charset="0"/>
              </a:rPr>
              <a:t>The goal of the Christian movement</a:t>
            </a:r>
            <a:br>
              <a:rPr lang="en-US" sz="1800">
                <a:latin typeface="Kokila" panose="020B0604020202020204" pitchFamily="34" charset="0"/>
                <a:cs typeface="Kokila" panose="020B0604020202020204" pitchFamily="34" charset="0"/>
              </a:rPr>
            </a:br>
            <a:r>
              <a:rPr lang="ne-NP">
                <a:latin typeface="Kokila" panose="020B0604020202020204" pitchFamily="34" charset="0"/>
                <a:cs typeface="Kokila" panose="020B0604020202020204" pitchFamily="34" charset="0"/>
              </a:rPr>
              <a:t>ईसाई आन्दोलनको लक्ष्य</a:t>
            </a:r>
            <a:endParaRPr>
              <a:latin typeface="Kokila" panose="020B0604020202020204" pitchFamily="34" charset="0"/>
              <a:cs typeface="Kokila" panose="020B0604020202020204" pitchFamily="34" charset="0"/>
            </a:endParaRPr>
          </a:p>
        </p:txBody>
      </p:sp>
      <p:sp>
        <p:nvSpPr>
          <p:cNvPr id="212" name="Google Shape;212;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600">
                <a:latin typeface="Kokila" panose="020B0604020202020204" pitchFamily="34" charset="0"/>
                <a:cs typeface="Kokila" panose="020B0604020202020204" pitchFamily="34" charset="0"/>
              </a:rPr>
              <a:t>“after these things I looked, and behold a great multitude which no one could number, of all nations, tribes, peoples, and tongues, standing before the throne and before the lamb, clothed with white ropes, with palm branches in their hands (Rev. 7:9</a:t>
            </a:r>
            <a:r>
              <a:rPr lang="ne-NP" sz="1600">
                <a:latin typeface="Kokila" panose="020B0604020202020204" pitchFamily="34" charset="0"/>
                <a:cs typeface="Kokila" panose="020B0604020202020204" pitchFamily="34" charset="0"/>
              </a:rPr>
              <a:t>"</a:t>
            </a:r>
            <a:endParaRPr lang="en-US" sz="1600">
              <a:latin typeface="Kokila" panose="020B0604020202020204" pitchFamily="34" charset="0"/>
              <a:cs typeface="Kokila" panose="020B0604020202020204" pitchFamily="34" charset="0"/>
            </a:endParaRPr>
          </a:p>
          <a:p>
            <a:pPr marL="342900" lvl="0" indent="-342900" algn="l" rtl="0">
              <a:spcBef>
                <a:spcPts val="0"/>
              </a:spcBef>
              <a:spcAft>
                <a:spcPts val="0"/>
              </a:spcAft>
              <a:buClr>
                <a:schemeClr val="dk1"/>
              </a:buClr>
              <a:buSzPts val="3200"/>
              <a:buChar char="•"/>
            </a:pPr>
            <a:r>
              <a:rPr lang="ne-NP" sz="4400">
                <a:latin typeface="Kokila" panose="020B0604020202020204" pitchFamily="34" charset="0"/>
                <a:cs typeface="Kokila" panose="020B0604020202020204" pitchFamily="34" charset="0"/>
              </a:rPr>
              <a:t>यी कुराहरू पछि मैले हेरें, र सबै राष्ट्रहरू, कुलहरू, मानिसहरू र भाषाहरूबाट कसैले पनि गणना गर्न नसक्ने ठूलो भीड देखेँ, सिंहासनको अगाडि र थुमाको अगाडि, सेतो डोरीले लुगा लगाएका, हातमा खजूरका हाँगाहरू लिएर ( प्रका. ७:९</a:t>
            </a:r>
            <a:endParaRPr sz="4400">
              <a:latin typeface="Kokila" panose="020B0604020202020204" pitchFamily="34" charset="0"/>
              <a:cs typeface="Kokila"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ct val="100000"/>
              <a:buFont typeface="Calibri"/>
              <a:buNone/>
            </a:pPr>
            <a:r>
              <a:rPr lang="en-US" sz="1400">
                <a:latin typeface="Kokila" panose="020B0604020202020204" pitchFamily="34" charset="0"/>
                <a:cs typeface="Kokila" panose="020B0604020202020204" pitchFamily="34" charset="0"/>
              </a:rPr>
              <a:t>The Great Commission gives Christian growth</a:t>
            </a:r>
            <a:br>
              <a:rPr lang="en-US" sz="1400">
                <a:latin typeface="Kokila" panose="020B0604020202020204" pitchFamily="34" charset="0"/>
                <a:cs typeface="Kokila" panose="020B0604020202020204" pitchFamily="34" charset="0"/>
              </a:rPr>
            </a:br>
            <a:r>
              <a:rPr lang="ne-NP" sz="3600">
                <a:latin typeface="Kokila" panose="020B0604020202020204" pitchFamily="34" charset="0"/>
                <a:cs typeface="Kokila" panose="020B0604020202020204" pitchFamily="34" charset="0"/>
              </a:rPr>
              <a:t>महान</a:t>
            </a:r>
            <a:r>
              <a:rPr lang="en-US" sz="3600">
                <a:latin typeface="Kokila" panose="020B0604020202020204" pitchFamily="34" charset="0"/>
                <a:cs typeface="Kokila" panose="020B0604020202020204" pitchFamily="34" charset="0"/>
              </a:rPr>
              <a:t> </a:t>
            </a:r>
            <a:r>
              <a:rPr lang="ne-NP" sz="3600">
                <a:latin typeface="Kokila" panose="020B0604020202020204" pitchFamily="34" charset="0"/>
                <a:cs typeface="Kokila" panose="020B0604020202020204" pitchFamily="34" charset="0"/>
              </a:rPr>
              <a:t>आज्ञा ले क्रिश्चियनको वृद्धि गराउछ </a:t>
            </a:r>
            <a:endParaRPr sz="1400">
              <a:latin typeface="Kokila" panose="020B0604020202020204" pitchFamily="34" charset="0"/>
              <a:cs typeface="Kokila" panose="020B0604020202020204" pitchFamily="34" charset="0"/>
            </a:endParaRPr>
          </a:p>
        </p:txBody>
      </p:sp>
      <p:sp>
        <p:nvSpPr>
          <p:cNvPr id="218" name="Google Shape;218;p34"/>
          <p:cNvSpPr txBox="1">
            <a:spLocks noGrp="1"/>
          </p:cNvSpPr>
          <p:nvPr>
            <p:ph type="body" idx="1"/>
          </p:nvPr>
        </p:nvSpPr>
        <p:spPr>
          <a:xfrm>
            <a:off x="457200" y="1600200"/>
            <a:ext cx="8478456"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 Great Commission is viewed by many as a responsibility and hard task.</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Rather it was given by God to grow the Christian</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No wonder those who are not in mission are not growing spiritually.</a:t>
            </a:r>
            <a:endParaRPr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en-US" sz="1200">
                <a:latin typeface="Kokila" panose="020B0604020202020204" pitchFamily="34" charset="0"/>
                <a:cs typeface="Kokila" panose="020B0604020202020204" pitchFamily="34" charset="0"/>
              </a:rPr>
              <a:t>They stay in church and cause trouble and breed church diseases.</a:t>
            </a:r>
            <a:r>
              <a:rPr lang="ne-NP" sz="1200">
                <a:latin typeface="Kokila" panose="020B0604020202020204" pitchFamily="34" charset="0"/>
                <a:cs typeface="Kokila" panose="020B0604020202020204" pitchFamily="34" charset="0"/>
              </a:rPr>
              <a:t> </a:t>
            </a:r>
            <a:endParaRPr lang="en-US" sz="12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महान</a:t>
            </a:r>
            <a:r>
              <a:rPr lang="en-US" sz="3600">
                <a:latin typeface="Kokila" panose="020B0604020202020204" pitchFamily="34" charset="0"/>
                <a:cs typeface="Kokila" panose="020B0604020202020204" pitchFamily="34" charset="0"/>
              </a:rPr>
              <a:t> </a:t>
            </a:r>
            <a:r>
              <a:rPr lang="ne-NP" sz="3600">
                <a:latin typeface="Kokila" panose="020B0604020202020204" pitchFamily="34" charset="0"/>
                <a:cs typeface="Kokila" panose="020B0604020202020204" pitchFamily="34" charset="0"/>
              </a:rPr>
              <a:t>आज्ञालाई धेरैले जिम्मेवारी र कठिन कार्यको रूपमा हेर्छन्।</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बरु यो क्रिस्चियनको वृद्धिको लागि परमेश्वरले दिनुभएको थियो</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कुनै अचम्मको कुरा होइन जो मिशनमा छैनन् तिनीहरू आत्मिक रूपमा बढिरहेका छैनन्।</a:t>
            </a:r>
          </a:p>
          <a:p>
            <a:pPr marL="342900" lvl="0" indent="-342900" algn="l" rtl="0">
              <a:spcBef>
                <a:spcPts val="640"/>
              </a:spcBef>
              <a:spcAft>
                <a:spcPts val="0"/>
              </a:spcAft>
              <a:buClr>
                <a:schemeClr val="dk1"/>
              </a:buClr>
              <a:buSzPts val="3200"/>
              <a:buChar char="•"/>
            </a:pPr>
            <a:r>
              <a:rPr lang="ne-NP" sz="3600">
                <a:latin typeface="Kokila" panose="020B0604020202020204" pitchFamily="34" charset="0"/>
                <a:cs typeface="Kokila" panose="020B0604020202020204" pitchFamily="34" charset="0"/>
              </a:rPr>
              <a:t>तिनीहरू मण्डलीमा बस्छन् र समस्या निम्त्याउँछन् र चर्च रोगहरू पैदा गर्छन्।</a:t>
            </a:r>
            <a:endParaRPr sz="3600">
              <a:latin typeface="Kokila" panose="020B0604020202020204" pitchFamily="34" charset="0"/>
              <a:cs typeface="Kokila"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latin typeface="Kokila" panose="020B0604020202020204" pitchFamily="34" charset="0"/>
                <a:cs typeface="Kokila" panose="020B0604020202020204" pitchFamily="34" charset="0"/>
              </a:rPr>
              <a:t>The End</a:t>
            </a:r>
            <a:endParaRPr>
              <a:latin typeface="Kokila" panose="020B0604020202020204" pitchFamily="34" charset="0"/>
              <a:cs typeface="Kokila" panose="020B0604020202020204" pitchFamily="34" charset="0"/>
            </a:endParaRPr>
          </a:p>
        </p:txBody>
      </p:sp>
      <p:sp>
        <p:nvSpPr>
          <p:cNvPr id="224" name="Google Shape;224;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latin typeface="Kokila" panose="020B0604020202020204" pitchFamily="34" charset="0"/>
                <a:cs typeface="Kokila" panose="020B0604020202020204" pitchFamily="34" charset="0"/>
              </a:rPr>
              <a:t>The vision God showed me……..</a:t>
            </a:r>
            <a:r>
              <a:rPr lang="ne-NP">
                <a:latin typeface="Kokila" panose="020B0604020202020204" pitchFamily="34" charset="0"/>
                <a:cs typeface="Kokila" panose="020B0604020202020204" pitchFamily="34" charset="0"/>
              </a:rPr>
              <a:t> </a:t>
            </a:r>
            <a:endParaRPr lang="en-US">
              <a:latin typeface="Kokila" panose="020B0604020202020204" pitchFamily="34" charset="0"/>
              <a:cs typeface="Kokila" panose="020B0604020202020204" pitchFamily="34" charset="0"/>
            </a:endParaRPr>
          </a:p>
          <a:p>
            <a:pPr marL="342900" lvl="0" indent="-342900" algn="l" rtl="0">
              <a:spcBef>
                <a:spcPts val="0"/>
              </a:spcBef>
              <a:spcAft>
                <a:spcPts val="0"/>
              </a:spcAft>
              <a:buClr>
                <a:schemeClr val="dk1"/>
              </a:buClr>
              <a:buSzPts val="3200"/>
              <a:buChar char="•"/>
            </a:pPr>
            <a:r>
              <a:rPr lang="ne-NP">
                <a:latin typeface="Kokila" panose="020B0604020202020204" pitchFamily="34" charset="0"/>
                <a:cs typeface="Kokila" panose="020B0604020202020204" pitchFamily="34" charset="0"/>
              </a:rPr>
              <a:t>परमेश्वरले मलाई देखाउनुभएको दर्शन......</a:t>
            </a:r>
            <a:endParaRPr lang="en-US">
              <a:latin typeface="Kokila" panose="020B0604020202020204" pitchFamily="34" charset="0"/>
              <a:cs typeface="Kokila" panose="020B0604020202020204" pitchFamily="34" charset="0"/>
            </a:endParaRPr>
          </a:p>
          <a:p>
            <a:pPr marL="342900" lvl="0" indent="-342900" algn="l" rtl="0">
              <a:spcBef>
                <a:spcPts val="0"/>
              </a:spcBef>
              <a:spcAft>
                <a:spcPts val="0"/>
              </a:spcAft>
              <a:buClr>
                <a:schemeClr val="dk1"/>
              </a:buClr>
              <a:buSzPts val="3200"/>
              <a:buChar char="•"/>
            </a:pPr>
            <a:endParaRPr>
              <a:latin typeface="Kokila" panose="020B0604020202020204" pitchFamily="34" charset="0"/>
              <a:cs typeface="Kokila"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TotalTime>
  <Words>2292</Words>
  <Application>Microsoft Macintosh PowerPoint</Application>
  <PresentationFormat>On-screen Show (4:3)</PresentationFormat>
  <Paragraphs>166</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Kokila</vt:lpstr>
      <vt:lpstr>Office Theme</vt:lpstr>
      <vt:lpstr> एक अभियानको रूपमा ईसाई विश्वास  CHRISTIANITY AS A MOVEMENT</vt:lpstr>
      <vt:lpstr>What is a movement?  अभियान भनेको के हो ? </vt:lpstr>
      <vt:lpstr>Movement contd.</vt:lpstr>
      <vt:lpstr>The First Missionary, Abraham पहिलो मिसनरी, अब्राहम</vt:lpstr>
      <vt:lpstr>God is a missionary God परमेश्वर एक मिसनरी परमेश्वर हुनुहुन्छ</vt:lpstr>
      <vt:lpstr>John, the Baptist &amp; Jesus Christ बप्तिस्मा दिने यूहन्नार येशू ख्रीष्ट</vt:lpstr>
      <vt:lpstr>Jesus’ Ministry येशूको सेवा</vt:lpstr>
      <vt:lpstr>Jesus’ Ministry येशूको सेवा</vt:lpstr>
      <vt:lpstr>The Apostles प्रेरितहरू</vt:lpstr>
      <vt:lpstr>PowerPoint Presentation</vt:lpstr>
      <vt:lpstr>The Apostles प्रेरितहरू</vt:lpstr>
      <vt:lpstr>Christianity as a Football Match एक फुटबल खेल को रूप मा ईसाई विश्वास</vt:lpstr>
      <vt:lpstr>The Apostles प्रेरितहरू</vt:lpstr>
      <vt:lpstr>The Book of Acts प्रेरितको पुस्तक</vt:lpstr>
      <vt:lpstr>The Book of Acts प्रेरितको पुस्तक</vt:lpstr>
      <vt:lpstr>The Book of Acts प्रेरितको पुस्तक</vt:lpstr>
      <vt:lpstr>Wake up from sleep निद्राबाट ब्यूँझनुहोस्</vt:lpstr>
      <vt:lpstr>Living Water जीवित पानी</vt:lpstr>
      <vt:lpstr>The crown of Rejoicing आनन्दको मुकुट</vt:lpstr>
      <vt:lpstr>The goal of the Christian movement ईसाई आन्दोलनको लक्ष्य</vt:lpstr>
      <vt:lpstr>The Great Commission gives Christian growth महान आज्ञा ले क्रिश्चियनको वृद्धि गराउछ </vt:lpstr>
      <vt:lpstr>The End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CHRISTIANITY AS A MOVEMENT</dc:title>
  <dc:subject/>
  <dc:creator/>
  <cp:keywords/>
  <dc:description/>
  <cp:lastModifiedBy>hpregmi</cp:lastModifiedBy>
  <cp:revision>18</cp:revision>
  <dcterms:modified xsi:type="dcterms:W3CDTF">2024-06-04T14:05:09Z</dcterms:modified>
  <cp:category/>
</cp:coreProperties>
</file>