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9"/>
    <p:restoredTop sz="94690"/>
  </p:normalViewPr>
  <p:slideViewPr>
    <p:cSldViewPr snapToGrid="0">
      <p:cViewPr>
        <p:scale>
          <a:sx n="84" d="100"/>
          <a:sy n="84" d="100"/>
        </p:scale>
        <p:origin x="1344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DA5CC-1C15-AF4A-8D96-606BA5C4B683}" type="datetimeFigureOut">
              <a:rPr lang="en-NP"/>
              <a:t>26/07/2024</a:t>
            </a:fld>
            <a:endParaRPr lang="en-N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F7EFC3E9-9A1F-DD45-956A-32663CD36978}" type="slidenum">
              <a:rPr lang="en-NP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761038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DA5CC-1C15-AF4A-8D96-606BA5C4B683}" type="datetimeFigureOut">
              <a:rPr lang="en-NP"/>
              <a:t>26/07/2024</a:t>
            </a:fld>
            <a:endParaRPr lang="en-N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C3E9-9A1F-DD45-956A-32663CD36978}" type="slidenum">
              <a:rPr lang="en-NP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1369271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0E8DA5CC-1C15-AF4A-8D96-606BA5C4B683}" type="datetimeFigureOut">
              <a:rPr lang="en-NP"/>
              <a:t>26/07/2024</a:t>
            </a:fld>
            <a:endParaRPr lang="en-N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NP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F7EFC3E9-9A1F-DD45-956A-32663CD36978}" type="slidenum">
              <a:rPr lang="en-NP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1513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DA5CC-1C15-AF4A-8D96-606BA5C4B683}" type="datetimeFigureOut">
              <a:rPr lang="en-NP"/>
              <a:t>26/07/2024</a:t>
            </a:fld>
            <a:endParaRPr lang="en-N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C3E9-9A1F-DD45-956A-32663CD36978}" type="slidenum">
              <a:rPr lang="en-NP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24262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DA5CC-1C15-AF4A-8D96-606BA5C4B683}" type="datetimeFigureOut">
              <a:rPr lang="en-NP"/>
              <a:t>26/07/2024</a:t>
            </a:fld>
            <a:endParaRPr lang="en-NP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C3E9-9A1F-DD45-956A-32663CD36978}" type="slidenum">
              <a:rPr lang="en-NP"/>
              <a:t>‹#›</a:t>
            </a:fld>
            <a:endParaRPr lang="en-NP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376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DA5CC-1C15-AF4A-8D96-606BA5C4B683}" type="datetimeFigureOut">
              <a:rPr lang="en-NP"/>
              <a:t>26/07/2024</a:t>
            </a:fld>
            <a:endParaRPr lang="en-NP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C3E9-9A1F-DD45-956A-32663CD36978}" type="slidenum">
              <a:rPr lang="en-NP"/>
              <a:t>‹#›</a:t>
            </a:fld>
            <a:endParaRPr lang="en-NP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080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DA5CC-1C15-AF4A-8D96-606BA5C4B683}" type="datetimeFigureOut">
              <a:rPr lang="en-NP"/>
              <a:t>26/07/2024</a:t>
            </a:fld>
            <a:endParaRPr lang="en-NP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C3E9-9A1F-DD45-956A-32663CD36978}" type="slidenum">
              <a:rPr lang="en-NP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151369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DA5CC-1C15-AF4A-8D96-606BA5C4B683}" type="datetimeFigureOut">
              <a:rPr lang="en-NP"/>
              <a:t>26/07/2024</a:t>
            </a:fld>
            <a:endParaRPr lang="en-N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P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C3E9-9A1F-DD45-956A-32663CD36978}" type="slidenum">
              <a:rPr lang="en-NP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222332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DA5CC-1C15-AF4A-8D96-606BA5C4B683}" type="datetimeFigureOut">
              <a:rPr lang="en-NP"/>
              <a:t>26/07/2024</a:t>
            </a:fld>
            <a:endParaRPr lang="en-NP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C3E9-9A1F-DD45-956A-32663CD36978}" type="slidenum">
              <a:rPr lang="en-NP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634494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DA5CC-1C15-AF4A-8D96-606BA5C4B683}" type="datetimeFigureOut">
              <a:rPr lang="en-NP"/>
              <a:t>26/07/2024</a:t>
            </a:fld>
            <a:endParaRPr lang="en-N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C3E9-9A1F-DD45-956A-32663CD36978}" type="slidenum">
              <a:rPr lang="en-NP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163916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DA5CC-1C15-AF4A-8D96-606BA5C4B683}" type="datetimeFigureOut">
              <a:rPr lang="en-NP"/>
              <a:t>26/07/2024</a:t>
            </a:fld>
            <a:endParaRPr lang="en-N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FC3E9-9A1F-DD45-956A-32663CD36978}" type="slidenum">
              <a:rPr lang="en-NP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1440640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0E8DA5CC-1C15-AF4A-8D96-606BA5C4B683}" type="datetimeFigureOut">
              <a:rPr lang="en-NP"/>
              <a:t>26/07/2024</a:t>
            </a:fld>
            <a:endParaRPr lang="en-N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NP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F7EFC3E9-9A1F-DD45-956A-32663CD36978}" type="slidenum">
              <a:rPr lang="en-NP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148118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B1BA08-9320-4960-5E16-ED5C2E5CB9B2}"/>
              </a:ext>
            </a:extLst>
          </p:cNvPr>
          <p:cNvSpPr txBox="1"/>
          <p:nvPr/>
        </p:nvSpPr>
        <p:spPr>
          <a:xfrm>
            <a:off x="798653" y="625033"/>
            <a:ext cx="9745882" cy="6620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50"/>
              </a:spcBef>
              <a:spcAft>
                <a:spcPts val="50"/>
              </a:spcAft>
            </a:pPr>
            <a:r>
              <a:rPr lang="en-US" sz="4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PREETI" pitchFamily="2" charset="0"/>
              </a:rPr>
              <a:t> </a:t>
            </a:r>
            <a:endParaRPr lang="en-NP" sz="4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ctr">
              <a:lnSpc>
                <a:spcPct val="115000"/>
              </a:lnSpc>
              <a:spcBef>
                <a:spcPts val="50"/>
              </a:spcBef>
              <a:spcAft>
                <a:spcPts val="50"/>
              </a:spcAft>
            </a:pPr>
            <a:r>
              <a:rPr lang="en-US" sz="4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PREETI" pitchFamily="2" charset="0"/>
              </a:rPr>
              <a:t>    æclg w]/} ;fIfLx¿sf] pkl:yltdf dåf/f ltdLn] ;'g]sf s'/fx¿ e/kbf]{ dflg;x¿nfO{ ;'lDkb]pm h;n] c¿x¿nfO{ klg l;sfpg ;s"g\ .Æ</a:t>
            </a:r>
            <a:endParaRPr lang="en-NP" sz="4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ctr">
              <a:lnSpc>
                <a:spcPct val="115000"/>
              </a:lnSpc>
              <a:spcBef>
                <a:spcPts val="50"/>
              </a:spcBef>
              <a:spcAft>
                <a:spcPts val="50"/>
              </a:spcAft>
            </a:pPr>
            <a:r>
              <a:rPr lang="en-US" sz="4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PREETI" pitchFamily="2" charset="0"/>
              </a:rPr>
              <a:t> </a:t>
            </a:r>
            <a:endParaRPr lang="en-NP" sz="4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 algn="ctr">
              <a:lnSpc>
                <a:spcPct val="115000"/>
              </a:lnSpc>
              <a:spcBef>
                <a:spcPts val="50"/>
              </a:spcBef>
              <a:spcAft>
                <a:spcPts val="50"/>
              </a:spcAft>
              <a:buFont typeface="PREETI" pitchFamily="2" charset="0"/>
              <a:buChar char="—"/>
            </a:pPr>
            <a:r>
              <a:rPr lang="en-US" sz="4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PREETI" pitchFamily="2" charset="0"/>
              </a:rPr>
              <a:t>@ ltdf]yL @M@</a:t>
            </a:r>
            <a:endParaRPr lang="en-NP" sz="4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PREETI" pitchFamily="2" charset="0"/>
            </a:endParaRPr>
          </a:p>
          <a:p>
            <a:pPr algn="ctr">
              <a:lnSpc>
                <a:spcPct val="115000"/>
              </a:lnSpc>
              <a:spcBef>
                <a:spcPts val="50"/>
              </a:spcBef>
              <a:spcAft>
                <a:spcPts val="50"/>
              </a:spcAft>
            </a:pPr>
            <a:r>
              <a:rPr lang="en-US" sz="8000" b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endParaRPr lang="en-NP" sz="4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501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P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P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P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NP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NP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CFDD4A-4FA1-4CD9-90D5-E253C2040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14818" y="720071"/>
            <a:ext cx="5417868" cy="5417858"/>
            <a:chOff x="1311770" y="720071"/>
            <a:chExt cx="5417868" cy="5417858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AB5B6FA-7B4F-437A-9C78-144C7DCD1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1770" y="720071"/>
              <a:ext cx="5417868" cy="5417858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4199C21-6AE0-4F6F-AA96-6FFF97BB9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8390" y="1006688"/>
              <a:ext cx="4844628" cy="4844620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1236DB3-BB34-7F92-D0A6-6D4A533634E4}"/>
              </a:ext>
            </a:extLst>
          </p:cNvPr>
          <p:cNvSpPr txBox="1"/>
          <p:nvPr/>
        </p:nvSpPr>
        <p:spPr>
          <a:xfrm>
            <a:off x="1717507" y="1316890"/>
            <a:ext cx="4606394" cy="422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ts val="50"/>
              </a:spcAft>
            </a:pPr>
            <a:r>
              <a:rPr lang="ne-NP" sz="6000" b="1" cap="all">
                <a:solidFill>
                  <a:srgbClr val="FFFFFF"/>
                </a:solidFill>
                <a:effectLst/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बाइबल का प्रमुख सिद्दान्तहरु</a:t>
            </a:r>
            <a:endParaRPr lang="en-US" sz="6000" cap="all">
              <a:solidFill>
                <a:srgbClr val="FFFFFF"/>
              </a:solidFill>
              <a:effectLst/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5208" y="3388657"/>
            <a:ext cx="36576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305870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7E79E96-AC85-81E4-8EA8-E578D4D1FDFC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00000"/>
                </a:solidFill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O{Zj/zf:q eg]sf] s] xf] &lt; </a:t>
            </a:r>
            <a:br>
              <a:rPr lang="en-NP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Mangal" panose="02040503050203030202" pitchFamily="18" charset="0"/>
              </a:rPr>
            </a:br>
            <a:endParaRPr lang="en-NP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C97FB8C-94B8-725F-88DD-8D8AE107C70F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sz="4000">
                <a:solidFill>
                  <a:srgbClr val="000000"/>
                </a:solidFill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dfgf}+ tkfO{sf] ljZjf;af/] tkfO{sf] ufpF jf zx/df s;}n] tkfO{nfO{ ;f]Wb5 . tkfO{n] pgLx¿nfO{ o]z" tyf pxfFn] s;/L pgLx¿nfO{ k|]d ug'{x'G5 eg]/ atfpg'x'G5 . tkfO{n] afOan v08x¿nfO{ pb[t ug'{x'G5 . tkfO{n] pgLx¿sf k|Zgx¿sf hjfkm lbg'x'G5 . tkfO{n] s] ul//xg'ePsf] x'G5 t &lt; tkfO{ </a:t>
            </a:r>
            <a:r>
              <a:rPr lang="en-US" sz="4000" i="1">
                <a:solidFill>
                  <a:srgbClr val="000000"/>
                </a:solidFill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O{Zj/zf:qdf</a:t>
            </a:r>
            <a:r>
              <a:rPr lang="en-US" sz="4000">
                <a:solidFill>
                  <a:srgbClr val="000000"/>
                </a:solidFill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;ª\nUg eO{/xg'ePsf] x'g]5 . </a:t>
            </a:r>
            <a:endParaRPr lang="en-NP" sz="4000">
              <a:solidFill>
                <a:srgbClr val="000000"/>
              </a:solidFill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412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B7341-8663-C27D-E05A-45A722839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62998"/>
            <a:ext cx="10058400" cy="4050792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s= </a:t>
            </a:r>
            <a:r>
              <a:rPr lang="en-US" sz="4400" i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O{Zj/zf:q eg]sf] k/d]Zj/af/] pxfFaf/]sf] cWoogsf] lj1fg xf] .</a:t>
            </a: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k/d]Zj/sf] ;TotfnfO{ hLjgdf cKgfpFb} pxfFsf] lglDt cem uDeL/, uxg tyf k|efjsf/L ¿kn] lg/Gt/ pxfFsf] nflu lhpg, afOandf k|s6 ePcg';f/ pxfFsf] </a:t>
            </a:r>
            <a:r>
              <a:rPr lang="en-US" sz="4400" spc="-2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sfdx¿ tyf pxfFaf/]sf] cWoog ug'{ g} O;fO{ cg'zf;g xf] .</a:t>
            </a: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t;y{ o;}nfO{ g} O{Zj/zf:q eg]/ eGb5 . </a:t>
            </a:r>
            <a:endParaRPr lang="en-NP" sz="4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669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A9EB1-1963-DE48-AF8C-936F9D198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848192"/>
            <a:ext cx="10058400" cy="40507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4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v= qmda4 O{Zj/zf:q eg]sf] d08nLsf] nflu dxTjk"0f{ 5 lsgls O{Zj/Lo hLjg ofkg ug{ tyf xfd|f jl/kl/ ePsf ljleGg wfld{s ljZjf;x¿df ;ª\nUg x'g\, o;n] xfdLnfO{ k/d]Zj/ tyf pxfFsf] p2]Zox¿nfO{ a'‰g Pp6f 7"nf] tl:j/ pknAw u/fpF5 . </a:t>
            </a:r>
            <a:endParaRPr lang="en-NP" sz="48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302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585DF-23AF-BF45-8ADC-CD5C46B88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732446"/>
            <a:ext cx="10716228" cy="4050792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5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u= of] cWoog eg]sf] k/d]Zj/ sf] x'g'x'G5 / pxfFn] cfk}mnfO{ dlxldt kfg{ xfd|f] ;+;f/df s] ul//xg'ePsf] 5, eGg] 7"nf] tl:j/nfO{ lbg], qda4 O{Zj/zf:qsf] ¿k/]vfsf] cfwf/e"t cWoog dfq} xf] . </a:t>
            </a:r>
            <a:endParaRPr lang="en-NP" sz="5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019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032FB-A703-4ADD-91F3-4F02357F0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846389"/>
            <a:ext cx="10058400" cy="4050792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6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3=JofVofzf:qb]lv afOanLo O{Zj/zf:q / To;kl5 qmda4 O{Zj/zf:qsf] cg'qmdnfO{ Wofg lbg'xf];\ . </a:t>
            </a:r>
            <a:endParaRPr lang="en-NP" sz="36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NP" sz="36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E65B97-71DE-7C98-0456-AA7441536659}"/>
              </a:ext>
            </a:extLst>
          </p:cNvPr>
          <p:cNvGrpSpPr>
            <a:grpSpLocks/>
          </p:cNvGrpSpPr>
          <p:nvPr/>
        </p:nvGrpSpPr>
        <p:grpSpPr bwMode="auto">
          <a:xfrm>
            <a:off x="3025230" y="2871785"/>
            <a:ext cx="5076670" cy="2222339"/>
            <a:chOff x="1605" y="915"/>
            <a:chExt cx="7477" cy="1020"/>
          </a:xfrm>
        </p:grpSpPr>
        <p:cxnSp>
          <p:nvCxnSpPr>
            <p:cNvPr id="5" name="AutoShape 3">
              <a:extLst>
                <a:ext uri="{FF2B5EF4-FFF2-40B4-BE49-F238E27FC236}">
                  <a16:creationId xmlns:a16="http://schemas.microsoft.com/office/drawing/2014/main" id="{B4F74C7C-0F64-7ABC-7B0C-4890DB41A1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05" y="915"/>
              <a:ext cx="736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" name="AutoShape 4">
              <a:extLst>
                <a:ext uri="{FF2B5EF4-FFF2-40B4-BE49-F238E27FC236}">
                  <a16:creationId xmlns:a16="http://schemas.microsoft.com/office/drawing/2014/main" id="{36CDE110-A8C7-BE37-8B91-88595913DA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05" y="1374"/>
              <a:ext cx="736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" name="AutoShape 5">
              <a:extLst>
                <a:ext uri="{FF2B5EF4-FFF2-40B4-BE49-F238E27FC236}">
                  <a16:creationId xmlns:a16="http://schemas.microsoft.com/office/drawing/2014/main" id="{0595F378-258E-605A-C23E-2E408CAF2E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05" y="1935"/>
              <a:ext cx="736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65EC704E-F84D-B87B-0596-1E613819AC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1" y="930"/>
              <a:ext cx="3438" cy="42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afOanLo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 O{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Zj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/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zf:qsf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] 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cg'qmd</a:t>
              </a: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7">
              <a:extLst>
                <a:ext uri="{FF2B5EF4-FFF2-40B4-BE49-F238E27FC236}">
                  <a16:creationId xmlns:a16="http://schemas.microsoft.com/office/drawing/2014/main" id="{C0B0462A-600C-3265-3D72-3504C9C66F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1" y="1477"/>
              <a:ext cx="1782" cy="4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AofVofzf:q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 </a:t>
              </a: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8">
              <a:extLst>
                <a:ext uri="{FF2B5EF4-FFF2-40B4-BE49-F238E27FC236}">
                  <a16:creationId xmlns:a16="http://schemas.microsoft.com/office/drawing/2014/main" id="{07198628-4E84-B10D-8774-77626C75E6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3" y="1477"/>
              <a:ext cx="2582" cy="4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afOanLo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 O{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Zj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/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zf:q</a:t>
              </a: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9">
              <a:extLst>
                <a:ext uri="{FF2B5EF4-FFF2-40B4-BE49-F238E27FC236}">
                  <a16:creationId xmlns:a16="http://schemas.microsoft.com/office/drawing/2014/main" id="{637DCDEF-4414-9135-B5B7-3DF24E681E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3" y="1477"/>
              <a:ext cx="1939" cy="4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 panose="02110004020202020204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qmda4 O{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Zj</a:t>
              </a: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/</a:t>
              </a: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latin typeface="Preeti" pitchFamily="2" charset="0"/>
                  <a:ea typeface="Arial" pitchFamily="34" charset="0"/>
                  <a:cs typeface="Mangal" pitchFamily="2"/>
                </a:rPr>
                <a:t>zf:q</a:t>
              </a: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2" name="AutoShape 10">
              <a:extLst>
                <a:ext uri="{FF2B5EF4-FFF2-40B4-BE49-F238E27FC236}">
                  <a16:creationId xmlns:a16="http://schemas.microsoft.com/office/drawing/2014/main" id="{968DA82C-F320-17D1-3A37-297B595DAF8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46" y="1714"/>
              <a:ext cx="711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3" name="AutoShape 11">
              <a:extLst>
                <a:ext uri="{FF2B5EF4-FFF2-40B4-BE49-F238E27FC236}">
                  <a16:creationId xmlns:a16="http://schemas.microsoft.com/office/drawing/2014/main" id="{4174EC8A-D7E5-D9BA-D50F-B7A85C66433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89" y="1714"/>
              <a:ext cx="731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1692661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3C80D-480F-6B66-E7C4-6BCAD790F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4800" b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सिद्दान्त भनेको के हो ?</a:t>
            </a:r>
            <a:endParaRPr lang="en-NP" sz="9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666EF-872D-7E70-543F-2EF9F77D3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2121408"/>
            <a:ext cx="10493261" cy="4050792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s= l;4fGt eg]sf] k|an lzIff xf] . xfd|f] lglDt, l;4fGt eg]sf] </a:t>
            </a:r>
            <a:r>
              <a:rPr lang="en-US" sz="4400" i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afOann] lglZrt zLif{sx¿df s] l;sfPsf] 5</a:t>
            </a: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 eg]/ kl/eflift ug'{ g} d2tsf/L x'g]5 . pbfx/0fsf] </a:t>
            </a:r>
            <a:r>
              <a:rPr lang="en-US" sz="4400" spc="-2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nflu afOann] kfk, ;[li6, jf d[To'af/] s] l;sfPsf] 5&lt;</a:t>
            </a: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l;4fGtn] afOandf ePsf syfx¿;Fu} zf:qsf k|d'v ljifox¿nfO{ cf}+Nofpg] sf]lzz ub{5 .</a:t>
            </a:r>
            <a:r>
              <a:rPr lang="en-US" sz="4400" baseline="300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#</a:t>
            </a: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NP" sz="4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488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13D13-9DAE-A71C-75A2-18CAEB604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226" y="697722"/>
            <a:ext cx="10681504" cy="4050792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v= Pp6f </a:t>
            </a:r>
            <a:r>
              <a:rPr lang="ne-NP" sz="4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इट्टा</a:t>
            </a:r>
            <a:r>
              <a:rPr lang="ne-NP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hf]8]/ agfOPsf] 3/n] l;4fGt / O{Zj/zf:qaLrsf] ;DaGwnfO{ pbfx/0f:j¿k k|:t't ug{ ;S5 . l;4fGtx¿ eg]sf] tL </a:t>
            </a:r>
            <a:r>
              <a:rPr lang="ne-NP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इट्टा</a:t>
            </a: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sf 6'qmfx¿ x'g\ h;n] 3/sf] lgdf{0f ub{5 / O{Zj/zf:q eg]sf] rflxF, k/d]Zj/, pxfFsf] p2]Zox¿ tyf pxfFn] s] ul//xg'ePsf] 5 eGg] s'/fx¿sf k"0f{ tl:j/ xf] . </a:t>
            </a:r>
            <a:endParaRPr lang="en-NP" sz="4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729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73475-6EDE-4D88-FBB2-5703ABC2D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825043"/>
            <a:ext cx="10704653" cy="4050792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40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u= k|d'v afOanLo l;4fGtsf] of] ;j]{If0fdf, tL JolQmut l;4fGtx¿sf cWofox¿ ;dfj]z 5g\ . t/ h;/L tkfO{n] of] k':tsnfO{ cWoog ul/;Sg'x'G5, ta tkfO{n] tL cWofox¿ Ps–csf{;Fu ;DalGwt ePsf] / tL ;a} Ps;fy ldn]/ xfdL a;]sf] ;+;f/sf] lglDt, k/d]Zj/ tyf pxfFsf] p2]Zox¿sf] k"0f{ tl:j/nfO{ lgdf{0f u/]sf] kfpg'x'g]5 . </a:t>
            </a:r>
            <a:endParaRPr lang="en-NP" sz="40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40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9C284-A116-8732-86B4-27F8D916C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#=</a:t>
            </a:r>
            <a:r>
              <a:rPr lang="ne-NP" sz="4800" b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दर्सनशास्त्र, इश्वरशास्त्र तथा सिद्दान्तहरु बीचको सम्बन्ध </a:t>
            </a:r>
            <a:endParaRPr lang="en-NP" sz="8000">
              <a:latin typeface="Mangal" panose="02040503050203030202" pitchFamily="18" charset="0"/>
              <a:cs typeface="Mangal" panose="02040503050203030202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00626-5C33-CA33-009C-86585A91A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747904" cy="4050792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4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s= bz{gzf:q eg]sf] xfdL a;]sf] ;+;f/sf] p2]Zo tyf qmdsf] cWoog xf]. t;y{ xfdL a'l4dfgL x'Fb} o; ;+;f/df s;/L afFRg'kb{5 eGg] xfdLn] hfGg ;Sg] 5f}+ . </a:t>
            </a:r>
            <a:endParaRPr lang="en-NP" sz="48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326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ED9EA-6F5A-0645-F2E8-C7A01F18D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385206"/>
            <a:ext cx="10669929" cy="405079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40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v= bz{gzf:q eg]sf] sltko dflg;x¿n] ;f]r] h:t} gs/fTds cg'zf;g xf]Og . of] s]jn hLjgsf] p2]Zo </a:t>
            </a:r>
            <a:r>
              <a:rPr lang="en-US" sz="4000" spc="-2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tyf cy{nfO{ a'‰g] / cg'jfb ug]{ Pp6f k|lqmof dfq} xf] .</a:t>
            </a:r>
            <a:r>
              <a:rPr lang="en-US" sz="40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jf:tjdf o;nfO{ O;fO{ cjwf/0ffaf6 k5\ofpg'kb{5 / k5\ofpg ;lsG5 / klg slxn]sfxLF o:tf] x'Fb}g . xfdL a;]sf] ;+;f/nfO{ a'‰gsf] lglDt k/d]Zj/n] xfdLnfO{ xfd|f ljj]s tyf pxfFsf] jrg lbg'ePsf] 5 . kl/0ffd:j¿k, xfd|f] ;+;f/n] s;/L sfd ub{5 / o;sf] p2]Zo s] x'g'kb{5 eGg] s'/fnfO{ k/d]Zj/sf] cjwf/0ffaf6 x]g'{kg]{ s'/fnfO{ xfdLn] Wofg lbg' plrt x'G5 . </a:t>
            </a:r>
            <a:endParaRPr lang="en-NP" sz="40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840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A15A8-2789-34F9-122B-C16E9F29F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112" y="234735"/>
            <a:ext cx="11187743" cy="4050792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5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u= o;sf] cltl/Qm, slxn]sfxLF bz{gzf:qn] O;fO{ O{Zj/zf:qnfO{ O;fO{ ljZjf;sf] lj?4 p7]sf k|Zgx¿nfO{ pQ/ lbgsf] lglDtÙ zf:qdf k/d]Zj/n] k|s6 ug'{ePsf] s'/fx¿nfO{ cem /fd|f] tyf plrt k|sf/n] a'‰gdf ;xfotf ug]{ sf/0fx¿ ;lxt /IffTds ax;sf a'Fbfx¿ k|bfg ub{5g\ . </a:t>
            </a:r>
            <a:endParaRPr lang="en-NP" sz="5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935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59D3E-4A33-6F39-DF45-BE8BB12C5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964" y="246309"/>
            <a:ext cx="11349787" cy="4050792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5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3= </a:t>
            </a:r>
            <a:r>
              <a:rPr lang="en-US" sz="5400" spc="-2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;Totf oxL xf] ls xfdL ;a} g} bz{gzf:qdf ;ª\nUg 5f}+ .</a:t>
            </a:r>
            <a:r>
              <a:rPr lang="en-US" sz="5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xfd|f jl/kl/ ePsf ;+;f/nfO{ xfdL x]b{5f}+ / To;df ePsf 36gfx¿nfO{ x]/]/ tL lsg eO/x]sf 5g\ / ltgLx¿sf p2]Zo s] x'g ;S5g\ eGg] lgSof}{n lgsfNb5f}+. </a:t>
            </a:r>
            <a:endParaRPr lang="en-NP" sz="5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696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66E7E-45D8-B99E-3BF0-45639A573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457" y="512527"/>
            <a:ext cx="11002547" cy="405079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ª= O{Zj/zf:q / bz{gzf:qaLrsf] kf/:kfl/s ;DaGw /x]sf] 5 . </a:t>
            </a:r>
            <a:endParaRPr lang="en-NP" sz="4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O{Zj/zf:qn] sf/0f tyf ts{nfO{ k|of]u ub}{ k/d]Zj/sf] k|sfz a'emfpgdf d2t ub{5 .</a:t>
            </a:r>
            <a:endParaRPr lang="en-NP" sz="4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O;fO{ bz{gzf:qn] k/d]Zj/sf] k|sflzt jrgnfO{ k|of]u ub}{ pxfFsf] ;+;f/sf] p2]Zo / qmdnfO{ cem /fd|f];Fu a'emfpgdf xfdLnfO{ d2t ub{5 . </a:t>
            </a:r>
            <a:endParaRPr lang="en-NP" sz="4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667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AED9F-154F-EE8C-CF3E-5A6E51D17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$= </a:t>
            </a:r>
            <a:r>
              <a:rPr lang="ne-NP" sz="4800" b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इसाई इश्वरशास्त्रको आधार </a:t>
            </a:r>
            <a:endParaRPr lang="en-NP" sz="96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6CBFE-64B4-7C71-0723-343EA5A33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s= O;fO{ O{Zj/zf:qsf] cfwf/ eg]sf] </a:t>
            </a:r>
            <a:r>
              <a:rPr lang="en-US" sz="4400" i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k/d]Zj/ cl:tTjdf x'g'x'G5</a:t>
            </a:r>
            <a:r>
              <a:rPr lang="en-US" sz="4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/ pxfF xfdL;Fu af]Ng'x'G5 eGg] /x]sf] 5 . klxnf] b'O cf]6f cWofox¿df xfdL oL b'O cjwf/0fx¿nfO{ uxg u/L x]g]{5f}+ . oxfF xfdL k/d]Zj/ cl:tTjdf x'g'ePsf] / pxfFn] xfdL;Fu pxfFsf] jrgåf/f af]Ng'ePsf] 5 eGg] cg'dfgsf ;fy o; cWoognfO{ yfngL ug]{5f}+ . </a:t>
            </a:r>
            <a:endParaRPr lang="en-NP" sz="4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en-NP" sz="6000"/>
          </a:p>
        </p:txBody>
      </p:sp>
    </p:spTree>
    <p:extLst>
      <p:ext uri="{BB962C8B-B14F-4D97-AF65-F5344CB8AC3E}">
        <p14:creationId xmlns:p14="http://schemas.microsoft.com/office/powerpoint/2010/main" val="2694249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D2B3D-BC6A-95EB-031C-73FBFC11F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182" y="413513"/>
            <a:ext cx="10647744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v= </a:t>
            </a:r>
            <a:r>
              <a:rPr lang="en-US" sz="3200" spc="-2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k/d]Zj/ lqTj -lqPs_ x'g'x'G5 eg]/ O;fO{Tjn] l;sfpF5 .</a:t>
            </a: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h;sf] cy{ eg]sf] k/d]Zj/ tLg JolQmdfM </a:t>
            </a:r>
            <a:r>
              <a:rPr lang="en-US" sz="3200" u="sng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k/d]Zj/ lktf, k/d]Zj/ k'q / k/d]Zj/ kljq cfTdfdf</a:t>
            </a: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k|s6 x'g'x'G5 elgPsf] xf] . k/d]Zj/af/] of] cjwf/0ff ;+;f/df ePsf k/d]Zj/af/] cGo s'g} klg cjwf/0ffx¿ eGbf km/s /x]sf] 5 . cGo s'g} klg wd{x¿n] k/d]Zj/ Pp6} dfq x'g'x'G5 / tLg JolQmTjdf k|s6 x'g'x'G5 eg]/ l;sfPsf] 5}g . sltko dflg;x¿sf lglDt o;n] O;fO{Tj ;fFrf] 5 eGg] ljZjf; ug]{ r'gf}tL lbG5 . pgLx¿sf cfnf]rgfx¿ km/s 5g\, t/ oxfF cfklQx¿sf s]xL gd"gfx¿ /x]sf 5g\ .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of] cg]sO{Zj/jfbL xf]M O;fO{Tjn] y'k|} O{Zj/x¿ ePsf] l;sfpF5 .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of] tfls{s ¿kdf c;Dej 5M lqTj -tLg–Psdf_ eGg] l;4fGt cfk}m g} ljk/Ltfy{ /x]sf] 5 .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00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8E95B-6D2D-87E1-CD22-11E56680A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4800" b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किन तपाइले इश्वरशास्त्रको अध्यन गर्नुपर्छ ?</a:t>
            </a:r>
            <a:endParaRPr lang="en-NP" sz="9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81735-770C-29E8-D424-5B46A1A22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s= ;/n pQ/rflxF of] 5 ls k/d]Zj/n] ;+;f/nfO{ lgdf{0f ug'{eof] / pxfFsf] p2]Zo k"/f ug{sf] lglDt pxfFn] o;df sfo{ ul//xg'ePsf] 5 . k/d]Zj/n] tkfO{nfO{ pxfFåf/f / pxfFsf] lglDt ;[li6 ug'{ePsf] x'gfn], pxfFaf/] / pxfFn] s] ul//xg'ePsf] 5 eGg]af/]df hfGg' eg]sf] tkfO{sf] lhDd]jf/L xf]. </a:t>
            </a:r>
            <a:endParaRPr lang="en-NP" sz="48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endParaRPr lang="en-NP" sz="6600"/>
          </a:p>
        </p:txBody>
      </p:sp>
    </p:spTree>
    <p:extLst>
      <p:ext uri="{BB962C8B-B14F-4D97-AF65-F5344CB8AC3E}">
        <p14:creationId xmlns:p14="http://schemas.microsoft.com/office/powerpoint/2010/main" val="240123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CB416-1808-CB54-D57E-A9615B502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265" y="649968"/>
            <a:ext cx="11210305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0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v= tkfO{n] cf/fwgfsf] lglDt O{Zj/zf:q cWoog ug'{xf];\ . tkfO{n] hltw]/} k/d]Zj/af/] a'‰g'x'G5, Toltg} w]/} pxfFnfO{ Åbob]lv g} cf/fwgf ug{ ;Sg'x'g]5 .  </a:t>
            </a:r>
            <a:endParaRPr lang="en-NP" sz="30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0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u= tkfO{sf] ljZjf;sf] lglDt O{Zj/zf:q cWoog ug'{xf];\ . k/d]Zj/ tyf pxfFsf] p2]Zoaf/]sf] 1fgn] tkfO{nfO{ sl7gfOsf], z+sfsf], lrGtfsf] tyf 8/sf] ;dodf d2t ug]{5 .  </a:t>
            </a:r>
            <a:endParaRPr lang="en-NP" sz="30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0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3= tkfO{sf] ;d'bfodf ;';dfrf/nfO{ cem k|efjsf/L tl/sfn] afF8\gsf] lglDt O{Zj/zf:q cWoog ug'{xf];\ . k|To]ssf] ;+;f/af/] cfˆg} wf/0ff /x]sf] 5M hLjgsf] cy{ s] xf] &lt; ;+;f/sf] ;d:of s] xf] &lt; ;+;f/sf] ;dfwfg s] xf] &lt; O{Zj/zf:qsf] cWoog ul/;s]kl5, k/d]Zj/sf] jrgn] oL cfwf/e"t k|Zgx¿sf hjfkm s;/L lbPsf] 5 eGg] s'/fnfO{ /fd|f];Fu a'‰gdf xfdLnfO{ ;xfotf ub{5 . t;y{ k/d]Zj/nfO{ glrGg]x¿sf cl3 xfdL pxfFaf/]sf] ;TotfnfO{ k|:t't ug{ ;S5f}+ . </a:t>
            </a:r>
            <a:endParaRPr lang="en-NP" sz="30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337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B4B94D5-45A0-9A6F-6C4B-6B2BD61BCBC2}"/>
              </a:ext>
            </a:extLst>
          </p:cNvPr>
          <p:cNvSpPr txBox="1"/>
          <p:nvPr/>
        </p:nvSpPr>
        <p:spPr>
          <a:xfrm>
            <a:off x="634538" y="357491"/>
            <a:ext cx="10922924" cy="6043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15000"/>
              </a:lnSpc>
              <a:spcAft>
                <a:spcPts val="1000"/>
              </a:spcAft>
            </a:pPr>
            <a:r>
              <a:rPr lang="en-US" sz="36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ª= tkfO{sf] d08nL / tkfO{sf] kl/jf/nfO{ k/d]Zj/af/] cem /fd|f];Fu l;sfpgsf] lglDt O{Zj/zf:qsf] cWoog ug'{xf];\ .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228600" indent="-228600" algn="just">
              <a:lnSpc>
                <a:spcPct val="115000"/>
              </a:lnSpc>
              <a:spcAft>
                <a:spcPts val="1000"/>
              </a:spcAft>
            </a:pPr>
            <a:r>
              <a:rPr lang="en-US" sz="36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r= ladf/L / rf]6 kfPsfx¿nfO{ k/d]Zj/sf] ;Totfåf/f k/fdz{ lbg] tof/L ug{sf] lglDt O{Zj/zf:qsf] cWoog ug'{xf];\ .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tabLst>
                <a:tab pos="285750" algn="l"/>
              </a:tabLst>
            </a:pPr>
            <a:r>
              <a:rPr lang="en-US" sz="36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5= k/d]Zj/sf] sfo{nIodf ;ª\nUg x'gsf] lglDt O{Zj/zf:qsf] cWoog ug'{xf];\ . pTklQsf] k':tsb]lv </a:t>
            </a:r>
            <a:r>
              <a:rPr lang="en-US" sz="3600" spc="-2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g} pxfF cfˆgf] sfo{nIodf ;ª\nUg x'Fb} cfpg'ePsf] 5 .</a:t>
            </a:r>
            <a:r>
              <a:rPr lang="en-US" sz="36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pxfFn] xfdLnfO{ Tof] sfo{nIodf ;ª\nUg x'g] lglDtf] lbg'x'G5 . k/d]Zj/sf] sfo{nIo / tkfO{sf] ;ª\nUgtfaf/] uxg k|sf/n] a'‰gsf] lglDt tkfO{nfO{ O{Zj/zf:qsf] cWoogn] d2t ug]{5 .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975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06C8C-27C5-B03C-B7EF-D8450FF7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^= </a:t>
            </a:r>
            <a:r>
              <a:rPr lang="ne-NP" sz="5400" b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तपाइले इश्वरशास्त्रको कसरी अध्यन गर्नुपर्छ ? </a:t>
            </a:r>
            <a:r>
              <a:rPr lang="en-US" sz="5400" b="1" baseline="300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$</a:t>
            </a:r>
            <a:r>
              <a:rPr lang="en-US" sz="5400" b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NP" sz="115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44C7A-2294-D617-7C90-7FC4CCFDE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i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k/d]Zj/af/]sf] 1fgsf] vf]hLdf tkfO{sf] ljj]snfO{ nufpg'eGbf cem pQd s'/f c¿ s]xL 5}g . dfG5]sf] cfˆg} ljj]ssf] cEof;n] dfq k/d]Zj/nfO{ slxNo} klg lrGg g;lsg] x'gfn] -! sf]l/GyL !M!(–@)Ù @M!$_, pxfFn] dfG5]nfO{ cfk}mn] lbg'x'g] k|sfzdf p;n] e/f];f ug'{kg]{ x'G5 -! sf]l/GyL @M(–!)_ . </a:t>
            </a:r>
            <a:r>
              <a:rPr lang="en-US" sz="4800" i="1" baseline="300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% </a:t>
            </a:r>
            <a:endParaRPr lang="en-NP" sz="48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en-NP" sz="6600"/>
          </a:p>
        </p:txBody>
      </p:sp>
    </p:spTree>
    <p:extLst>
      <p:ext uri="{BB962C8B-B14F-4D97-AF65-F5344CB8AC3E}">
        <p14:creationId xmlns:p14="http://schemas.microsoft.com/office/powerpoint/2010/main" val="1333047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F26D1-D69E-DAFF-BF71-225C5F892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18856"/>
            <a:ext cx="11306908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s= k|fy{gf / b[9tf;fy </a:t>
            </a:r>
            <a:r>
              <a:rPr lang="en-US" sz="3200" i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-ehg !!(M!*Ù ! sf]l/GyL @M!$_</a:t>
            </a: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 .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l;Sg] sfo{ sl7g x'G5 / gofF s'/f l;Sg" eg]sf] lg?T;fxhgs x'g ;S5 . clwsfFz ;dodf, l;Sg] s'/fsf] lglDt o:tf hfgsf/Lx¿sf] cfjZostf kb{5g\, h'g æufl8P/ leqÆ hfg ;sf];\ .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O{Zj/zf:q l;Sg" eg]sf] cflTds lqmofsnfk xf] . xfdLn] cflTds a'emfO{nfO{ vf]Hg'kb{5, h'g s]jn k/d]Zj/af6 dfq cfpF5 / pxfFsf] ;Totf a'‰gdf xfd|f cfFvfx¿ vf]lnpmg eg]/ xdfLn] k/d]Zj/;Fu k|fy{gf ug'{kb{5 .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ha k|]l/t kfjnn] Plkm;Lsf ljZjf;Lx¿sf lglDt kq n]lv/x]sf lyP, ta pgn] k|fy{gsf oxL jrgx¿nfO{ af]ln/x]sf lyP . </a:t>
            </a:r>
            <a:r>
              <a:rPr lang="en-US" sz="3600" i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-Plkm;L !M!%–!(_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49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1A0F996-5520-66D3-5A18-F6251BF761E3}"/>
              </a:ext>
            </a:extLst>
          </p:cNvPr>
          <p:cNvSpPr txBox="1"/>
          <p:nvPr/>
        </p:nvSpPr>
        <p:spPr>
          <a:xfrm>
            <a:off x="211015" y="335280"/>
            <a:ext cx="11295185" cy="553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v= gd|tf / cf1fsf/Ltf;fy </a:t>
            </a:r>
            <a:r>
              <a:rPr lang="en-US" sz="2800" i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-! kq'; %M%Ù lxa|" %M!!–^M@_</a:t>
            </a:r>
            <a:r>
              <a:rPr lang="en-US" sz="2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 . </a:t>
            </a:r>
            <a:endParaRPr lang="en-NP" sz="2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r>
              <a:rPr lang="en-US" sz="2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k/d]Zj/n] cx+sf/LnfO{ cg'u|x lbg'x'Gg . t/ pxfFn] gd|x¿nfO{ k|z:t dfqfdf cg'u|x lbg'x'G5 . gd|tf eg]sf] k/d]Zj/nfO{ hfGg lglDt cfjZos x'G5 . ha klg xfdL pxfFsf] OR5fnfO{ hfGb5f}+, ta xfdL pxfFk|lt cf1fsf/L /xg ;S5f}+ t &lt; eg]/ hfFr ug'{ g} gd|tfsf] Pp6f hfFr xf] -</a:t>
            </a:r>
            <a:r>
              <a:rPr lang="en-US" sz="2800" i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o"xGgf &amp;M!&amp;_</a:t>
            </a:r>
            <a:r>
              <a:rPr lang="en-US" sz="2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 . </a:t>
            </a:r>
            <a:endParaRPr lang="en-NP" sz="2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endParaRPr lang="en-NP" sz="2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u= ts{sf] k|of]u;Fu} </a:t>
            </a:r>
            <a:endParaRPr lang="en-NP" sz="2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r>
              <a:rPr lang="en-US" sz="2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xfd|f ts{x¿åf/f xfdLn] k/d]Zj/af/] l;Sb}gf}+ . k/d]Zj/n] pxfFsf] jrgåf/f cfk}mnfO{ xfdL;dIf k|s6 u/fpg'x'G5 . k/d]Zj/n] s'g} p2]Zosf] lglDt xfdLnfO{ ts{ ug]{ Ifdtf lbg'x'G5 . ts{;Fu} k/d]Zj/n] pxfFsf] jrgdf cfˆg}af/]df h] k|s6 ug'{ePsf] 5, To;nfO{ xfdL lnG5f}+ . clg xfdL To;nfO{ a'‰g] tyf nfu' ug]{ sf]lzz ub{5f}+ . </a:t>
            </a:r>
            <a:endParaRPr lang="en-NP" sz="2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16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A7D9AA3-69D7-CF2F-AAEE-513ED3C49999}"/>
              </a:ext>
            </a:extLst>
          </p:cNvPr>
          <p:cNvSpPr txBox="1"/>
          <p:nvPr/>
        </p:nvSpPr>
        <p:spPr>
          <a:xfrm>
            <a:off x="281354" y="337223"/>
            <a:ext cx="11095892" cy="6929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" algn="just">
              <a:lnSpc>
                <a:spcPct val="115000"/>
              </a:lnSpc>
              <a:spcAft>
                <a:spcPts val="1000"/>
              </a:spcAft>
            </a:pPr>
            <a:r>
              <a:rPr lang="en-US" sz="2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3= cfgGb tyf k|z+;f;fy . </a:t>
            </a:r>
            <a:endParaRPr lang="en-NP" sz="2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r>
              <a:rPr lang="en-US" sz="2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O{Zj/zf:q eg]sf] elQm tyf k|z+;f b'j}sf] lglDt xf] cyf{t k/d]Zj/sf] k|z+;f tyf O{Zj/Lo elQmsf] cEof; b'j} g} xf] elgPsf] xf] . t;y{ o;nfO{ o:tf] k|sf/n] k|:t't ug'{kb{5 h;åf/f O{Zj/Lotfsf] pkl:ylt ePsf] ;r]tgf cfpg ;sf];\ . O{Zj/zf:q ta k|an x'G5 ha o;nfO{ k/d]Zj/sf] ;r]tgfdf af]lnG5 / pxfFsf] dlxdfsf] uLt ufOG5 .</a:t>
            </a:r>
            <a:r>
              <a:rPr lang="en-US" sz="2800" baseline="300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^</a:t>
            </a:r>
            <a:r>
              <a:rPr lang="en-US" sz="2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 </a:t>
            </a:r>
            <a:endParaRPr lang="en-NP" sz="24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r>
              <a:rPr lang="en-US" sz="28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k/d]Zj/sf] 1fgn] cf/fwgftk{m 8f]¥ofpF5 / kl/0ffd:j¿k pxfFsf] k|z+;f tyf pxfFdf cfglGbt x'g] s'/f lgSnG5 eg]/ afOann] atfpF5 .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s7f]/ k/LIffx¿ / hfFrx¿ eP/ uPsf klxnf] ztfAbLsf ljZjf;Lx¿sf lglDt ha k|]l/t kq';n] n]v], ta pgn] eg]sf s'/fnfO{ Wofg lbg'xf];\ . pgsf jrgx¿ lgZro g} ltgLx¿sf lglDt pT;fx tyf tL xfd|f lglDt klg pT;fxsf jrgx¿ ePsf 5g\ 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SzPts val="1100"/>
            </a:pPr>
            <a:r>
              <a:rPr lang="en-US" sz="2800" i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   -! kq'; !M#–(_ . </a:t>
            </a:r>
            <a:endParaRPr lang="en-NP" sz="28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itchFamily="2" charset="2"/>
              <a:buChar char=""/>
            </a:pP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6698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C4AB-4E9D-F68E-3F56-760495758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78662" cy="1325563"/>
          </a:xfrm>
        </p:spPr>
        <p:txBody>
          <a:bodyPr>
            <a:noAutofit/>
          </a:bodyPr>
          <a:lstStyle/>
          <a:p>
            <a:r>
              <a:rPr lang="en-US" sz="4400" b="1">
                <a:solidFill>
                  <a:srgbClr val="000000"/>
                </a:solidFill>
                <a:latin typeface="Kokila" panose="020B0604020202020204" pitchFamily="34" charset="0"/>
                <a:ea typeface="SimSun" panose="02010600030101010101" pitchFamily="2" charset="-122"/>
                <a:cs typeface="Kokila" panose="020B0604020202020204" pitchFamily="34" charset="0"/>
              </a:rPr>
              <a:t>7. </a:t>
            </a:r>
            <a:r>
              <a:rPr lang="ne-NP" sz="4400" b="1">
                <a:solidFill>
                  <a:srgbClr val="000000"/>
                </a:solidFill>
                <a:effectLst/>
                <a:latin typeface="Kokila" panose="020B0604020202020204" pitchFamily="34" charset="0"/>
                <a:ea typeface="SimSun" panose="02010600030101010101" pitchFamily="2" charset="-122"/>
                <a:cs typeface="Kokila" panose="020B0604020202020204" pitchFamily="34" charset="0"/>
              </a:rPr>
              <a:t>एउटा मण्डली सस्थापकलाई इश्वर सस्त्र जन्नाले के फाइदा पुग्छ ? </a:t>
            </a:r>
            <a:r>
              <a:rPr lang="en-US" sz="4400" b="1" baseline="30000">
                <a:solidFill>
                  <a:srgbClr val="000000"/>
                </a:solidFill>
                <a:effectLst/>
                <a:latin typeface="Kokila" panose="020B0604020202020204" pitchFamily="34" charset="0"/>
                <a:ea typeface="SimSun" panose="02010600030101010101" pitchFamily="2" charset="-122"/>
                <a:cs typeface="Kokila" panose="020B0604020202020204" pitchFamily="34" charset="0"/>
              </a:rPr>
              <a:t>7</a:t>
            </a:r>
            <a:endParaRPr lang="en-NP" sz="880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42117-3BAA-D582-5D30-2ACEDAC2D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27048"/>
            <a:ext cx="10287000" cy="40507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40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s= d}+n] k/d]Zj/nfO{ cem /fd|f] k|sf/n] hfGg]5' . lsgls c;n O{Zj/zf:qn] k/d]Zj/, pxfFsf] rl/q tyf pxfFsf] JolQmTjnfO{ plrt k|sf/n] j0f{g ug]{ x'gfn], O{Zj/zf:q cWoogsf] kl/0ffd:j¿k d}+n] pxfFnfO{ 3lgi6 k|sf/n] lrGg ;Sg]5' . d}+n] lktfnfO{, o]z"nfO{ tyf kljq cfTdfnfO{ cem /fd|f];Fu hfGg ;Sg] x'gfn], pxfFnfO{ cem /fd|f];Fu k|]d ug{, k|z+;f ug{ ;Sg] / To;n] ubf{ cem /fd|f] / k|efjsf/L tl/sfn] ;]jf ug{ ;Sg] x'g]5'. </a:t>
            </a:r>
            <a:endParaRPr lang="en-NP" sz="40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592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E16A6-B91C-35F9-58FE-449413665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8856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6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v= d}+n] k/d]Zj/sf] ;TotfnfO{ cem /fd|f];Fu hfGg]5' . d'lQm, zf:q, kfk, eljiosf s'/fx¿ tyf cGo ljifosf l;4fGtx¿nfO{ /fd|f];Fu hfGgfn], d]/f] afOan cWoognfO{ cem 7f]; cfwf/ lbg]5 . </a:t>
            </a:r>
            <a:endParaRPr lang="en-NP" sz="36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6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u= d}+n] k/d]Zj/sf] sfo{nIonfO{ cem /fd|f];Fu hfGg]5' . k/d]Zj/ nIo s]Gb|Lt k/d]Zj/ x'g'ePsf] x'gfn], d pxfFsf] sfo{nIodf x'g ;Sg]5' / pxfFsf] ÅbonfO{ cem /fd|f];Fu hfGg]5' . </a:t>
            </a:r>
            <a:endParaRPr lang="en-NP" sz="36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6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3= zdf{pg gkg]{ / ;Tosf] jrgnfO{ 7Ls;Fu k|of]u ug]{ sfdbf/h:t} cfk"mn] cfk"mnfO{ k/d]zj/df u|x0fof]Uo t'Nofpg] e/dUb"/ k|oTg u/ </a:t>
            </a:r>
            <a:r>
              <a:rPr lang="en-US" sz="3600" i="1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-@ ltdf]yL @M!%_ . </a:t>
            </a:r>
            <a:endParaRPr lang="en-NP" sz="36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85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4F350-EB29-563C-7074-B9974B236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769" y="471610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ª= d d]/f] ;Gb]zdf cem lgw{Ss x'g ;Sg]5' . ha tkfO{n] afOansf l;4fGtnfO{ cem uxg u/L hfGg'x'g]5, o;n] tkfO{sf] ljZjf;df cem a9L lgw{Ss x'g d2t ub{5 .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r= d}+n] cem /fd|f] / ;7Lstf;fy k|rf/ ug{ ;Sg]5' . afOann] l;sfPsf] s'/f uxg k|sf/n] hfGgfn], kl/0ffd:j¿k tkfO{sf] k|rf/ cem uxg tyf ;fdYo{jfg ePsf] tkfO{n] kfpg'x'g]5 .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5= d}+n] dflg;x¿sf k|Zgx¿nfO{ cem /fd|f];Fu pQ/ lbg ;Sg]5' . kfi6/x¿sf k|d'v e"ldsf dWo] Pp6frflxF pgLx¿sf dflg;x¿nfO{ afOansf] ;Gb]z a'‰gdf d2t ug'{ xf] . afOansf] l;4fGtnfO{ hfGgfn] tkfO{sf] d08nLdf ePsf] dflg;x¿sf k|Zgx¿sf pQ/nfO{ tkfO{n] /fd|f];Fu lbg ;Sg'x'g]5 .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387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45A59-2B2E-2812-A115-5E1C278EF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6779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h= d}+n] cem /fd|f];Fu ljZjf;sf] kl/efiff lbg ;Sg]5' . ;+;f/df y'k|} ljrf/–wf/fx¿ 5g\ . ;+;f/df y'k|} cGo wd{x¿df klg 5g\ . afOansf] l;4fGtnfO{ hfGgfn] cGo ljrf/–wf/fsf dflg;x¿sf lh1f;fx¿nfO{ d]6fpFb} o]z"nfO{ cfˆgf] d'lQmbftf eg]/ glrg]sfx¿nfO{ pxfFsf] ;Gb]z cem /fd|f];Fu a'emfpg d2t k'U5 . 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O{Zj/zf:q tyf afOan l;4fGtsf] cWoogn] tkfO{sf] hLjgnfO{ kl/jt{g ul/lbG5 . o;n] tkfO{nfO{ k/d]Zj/nfO{ cem /fd|f];Fu lrGg], pxfFdf k"0f{ e/f];f ug]{ tyf tkfO{sf] ufpFx¿ / zx/x¿df pxfFaf/] ;xfl;nf] eP/ 3f]if0ff ug]{ t'NofpF5 . o;n] tkfO{nfO{ pxfFsf] dlxdfsf] lglDt d08nL :yfkgf tyf To;sf] a[l4 ug{sf] lglDt bx|f] hu a;fNg d2t ug]{5 .</a:t>
            </a:r>
            <a:r>
              <a:rPr lang="en-US" sz="3200" baseline="300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*</a:t>
            </a:r>
            <a:endParaRPr lang="en-NP" sz="320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3591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E50F3-0113-E39C-AC86-F3870EA28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034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e-NP" sz="6600" b="1">
                <a:solidFill>
                  <a:srgbClr val="000000"/>
                </a:solidFill>
                <a:effectLst/>
                <a:latin typeface="Kokila" panose="020B0604020202020204" pitchFamily="34" charset="0"/>
                <a:ea typeface="SimSun" panose="02010600030101010101" pitchFamily="2" charset="-122"/>
                <a:cs typeface="Kokila" panose="020B0604020202020204" pitchFamily="34" charset="0"/>
              </a:rPr>
              <a:t>के तपाई सिक्न तयार हुनुन्छ ?</a:t>
            </a:r>
            <a:endParaRPr lang="en-NP" sz="1660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25B89-38A3-80EE-7BE9-7FD75123A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715" y="3429000"/>
            <a:ext cx="11236569" cy="18671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>
                <a:solidFill>
                  <a:srgbClr val="000000"/>
                </a:solidFill>
                <a:effectLst/>
                <a:latin typeface="PREETI" pitchFamily="2" charset="0"/>
                <a:ea typeface="SimSun" panose="02010600030101010101" pitchFamily="2" charset="-122"/>
                <a:cs typeface="Mangal" panose="02040503050203030202" pitchFamily="18" charset="0"/>
              </a:rPr>
              <a:t>cfpg'xf];\ xfdL xfd|f] cWoog Ps;fy yfngL u/f}+ .</a:t>
            </a:r>
            <a:endParaRPr lang="en-NP" sz="5400"/>
          </a:p>
        </p:txBody>
      </p:sp>
    </p:spTree>
    <p:extLst>
      <p:ext uri="{BB962C8B-B14F-4D97-AF65-F5344CB8AC3E}">
        <p14:creationId xmlns:p14="http://schemas.microsoft.com/office/powerpoint/2010/main" val="22056825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47</TotalTime>
  <Words>4621</Words>
  <Application>Microsoft Macintosh PowerPoint</Application>
  <PresentationFormat>Widescreen</PresentationFormat>
  <Paragraphs>69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Arial</vt:lpstr>
      <vt:lpstr>Calibri</vt:lpstr>
      <vt:lpstr>Kokila</vt:lpstr>
      <vt:lpstr>Mangal</vt:lpstr>
      <vt:lpstr>PREETI</vt:lpstr>
      <vt:lpstr>PREETI</vt:lpstr>
      <vt:lpstr>Rockwell</vt:lpstr>
      <vt:lpstr>Rockwell Condensed</vt:lpstr>
      <vt:lpstr>Rockwell Extra Bold</vt:lpstr>
      <vt:lpstr>Symbol</vt:lpstr>
      <vt:lpstr>Wingdings</vt:lpstr>
      <vt:lpstr>Wood Type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सिद्दान्त भनेको के हो ?</vt:lpstr>
      <vt:lpstr>PowerPoint Presentation</vt:lpstr>
      <vt:lpstr>PowerPoint Presentation</vt:lpstr>
      <vt:lpstr>#= दर्सनशास्त्र, इश्वरशास्त्र तथा सिद्दान्तहरु बीचको सम्बन्ध </vt:lpstr>
      <vt:lpstr>PowerPoint Presentation</vt:lpstr>
      <vt:lpstr>PowerPoint Presentation</vt:lpstr>
      <vt:lpstr>PowerPoint Presentation</vt:lpstr>
      <vt:lpstr>PowerPoint Presentation</vt:lpstr>
      <vt:lpstr>$= इसाई इश्वरशास्त्रको आधार </vt:lpstr>
      <vt:lpstr>PowerPoint Presentation</vt:lpstr>
      <vt:lpstr>किन तपाइले इश्वरशास्त्रको अध्यन गर्नुपर्छ ?</vt:lpstr>
      <vt:lpstr>PowerPoint Presentation</vt:lpstr>
      <vt:lpstr>PowerPoint Presentation</vt:lpstr>
      <vt:lpstr>^= तपाइले इश्वरशास्त्रको कसरी अध्यन गर्नुपर्छ ? $ </vt:lpstr>
      <vt:lpstr>PowerPoint Presentation</vt:lpstr>
      <vt:lpstr>PowerPoint Presentation</vt:lpstr>
      <vt:lpstr>PowerPoint Presentation</vt:lpstr>
      <vt:lpstr>7. एउटा मण्डली सस्थापकलाई इश्वर सस्त्र जन्नाले के फाइदा पुग्छ ? 7</vt:lpstr>
      <vt:lpstr>PowerPoint Presentation</vt:lpstr>
      <vt:lpstr>PowerPoint Presentation</vt:lpstr>
      <vt:lpstr>PowerPoint Presentation</vt:lpstr>
      <vt:lpstr>के तपाई सिक्न तयार हुनुन्छ 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hpregmi</dc:creator>
  <cp:keywords/>
  <dc:description/>
  <cp:lastModifiedBy>hpregmi</cp:lastModifiedBy>
  <cp:revision>7</cp:revision>
  <dcterms:created xsi:type="dcterms:W3CDTF">2024-07-26T13:56:27Z</dcterms:created>
  <dcterms:modified xsi:type="dcterms:W3CDTF">2024-07-26T14:49:46Z</dcterms:modified>
  <cp:category/>
</cp:coreProperties>
</file>